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95"/>
  </p:notesMasterIdLst>
  <p:sldIdLst>
    <p:sldId id="516" r:id="rId2"/>
    <p:sldId id="391" r:id="rId3"/>
    <p:sldId id="392" r:id="rId4"/>
    <p:sldId id="394" r:id="rId5"/>
    <p:sldId id="393" r:id="rId6"/>
    <p:sldId id="504" r:id="rId7"/>
    <p:sldId id="354" r:id="rId8"/>
    <p:sldId id="508" r:id="rId9"/>
    <p:sldId id="509" r:id="rId10"/>
    <p:sldId id="510" r:id="rId11"/>
    <p:sldId id="511" r:id="rId12"/>
    <p:sldId id="512" r:id="rId13"/>
    <p:sldId id="513" r:id="rId14"/>
    <p:sldId id="359" r:id="rId15"/>
    <p:sldId id="437" r:id="rId16"/>
    <p:sldId id="514" r:id="rId17"/>
    <p:sldId id="518" r:id="rId18"/>
    <p:sldId id="548" r:id="rId19"/>
    <p:sldId id="519" r:id="rId20"/>
    <p:sldId id="520" r:id="rId21"/>
    <p:sldId id="521" r:id="rId22"/>
    <p:sldId id="522" r:id="rId23"/>
    <p:sldId id="525" r:id="rId24"/>
    <p:sldId id="531" r:id="rId25"/>
    <p:sldId id="528" r:id="rId26"/>
    <p:sldId id="526" r:id="rId27"/>
    <p:sldId id="529" r:id="rId28"/>
    <p:sldId id="478" r:id="rId29"/>
    <p:sldId id="561" r:id="rId30"/>
    <p:sldId id="562" r:id="rId31"/>
    <p:sldId id="563" r:id="rId32"/>
    <p:sldId id="530" r:id="rId33"/>
    <p:sldId id="532" r:id="rId34"/>
    <p:sldId id="533" r:id="rId35"/>
    <p:sldId id="499" r:id="rId36"/>
    <p:sldId id="500" r:id="rId37"/>
    <p:sldId id="501" r:id="rId38"/>
    <p:sldId id="502" r:id="rId39"/>
    <p:sldId id="544" r:id="rId40"/>
    <p:sldId id="534" r:id="rId41"/>
    <p:sldId id="535" r:id="rId42"/>
    <p:sldId id="543" r:id="rId43"/>
    <p:sldId id="537" r:id="rId44"/>
    <p:sldId id="538" r:id="rId45"/>
    <p:sldId id="545" r:id="rId46"/>
    <p:sldId id="546" r:id="rId47"/>
    <p:sldId id="453" r:id="rId48"/>
    <p:sldId id="454" r:id="rId49"/>
    <p:sldId id="549" r:id="rId50"/>
    <p:sldId id="455" r:id="rId51"/>
    <p:sldId id="540" r:id="rId52"/>
    <p:sldId id="541" r:id="rId53"/>
    <p:sldId id="542" r:id="rId54"/>
    <p:sldId id="547" r:id="rId55"/>
    <p:sldId id="551" r:id="rId56"/>
    <p:sldId id="420" r:id="rId57"/>
    <p:sldId id="550" r:id="rId58"/>
    <p:sldId id="461" r:id="rId59"/>
    <p:sldId id="462" r:id="rId60"/>
    <p:sldId id="468" r:id="rId61"/>
    <p:sldId id="471" r:id="rId62"/>
    <p:sldId id="474" r:id="rId63"/>
    <p:sldId id="552" r:id="rId64"/>
    <p:sldId id="416" r:id="rId65"/>
    <p:sldId id="417" r:id="rId66"/>
    <p:sldId id="418" r:id="rId67"/>
    <p:sldId id="503" r:id="rId68"/>
    <p:sldId id="554" r:id="rId69"/>
    <p:sldId id="481" r:id="rId70"/>
    <p:sldId id="482" r:id="rId71"/>
    <p:sldId id="483" r:id="rId72"/>
    <p:sldId id="496" r:id="rId73"/>
    <p:sldId id="555" r:id="rId74"/>
    <p:sldId id="464" r:id="rId75"/>
    <p:sldId id="475" r:id="rId76"/>
    <p:sldId id="557" r:id="rId77"/>
    <p:sldId id="564" r:id="rId78"/>
    <p:sldId id="565" r:id="rId79"/>
    <p:sldId id="477" r:id="rId80"/>
    <p:sldId id="479" r:id="rId81"/>
    <p:sldId id="480" r:id="rId82"/>
    <p:sldId id="484" r:id="rId83"/>
    <p:sldId id="485" r:id="rId84"/>
    <p:sldId id="487" r:id="rId85"/>
    <p:sldId id="489" r:id="rId86"/>
    <p:sldId id="488" r:id="rId87"/>
    <p:sldId id="491" r:id="rId88"/>
    <p:sldId id="490" r:id="rId89"/>
    <p:sldId id="493" r:id="rId90"/>
    <p:sldId id="494" r:id="rId91"/>
    <p:sldId id="495" r:id="rId92"/>
    <p:sldId id="558" r:id="rId93"/>
    <p:sldId id="559" r:id="rId9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8C03"/>
    <a:srgbClr val="00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3" autoAdjust="0"/>
    <p:restoredTop sz="94660"/>
  </p:normalViewPr>
  <p:slideViewPr>
    <p:cSldViewPr>
      <p:cViewPr>
        <p:scale>
          <a:sx n="73" d="100"/>
          <a:sy n="73" d="100"/>
        </p:scale>
        <p:origin x="5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38E15-496F-49DC-8E3B-FBFC4C684336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349C0-BEC8-4B95-9F1C-0D7B7E1A3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2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186F-8C7E-45B4-9D7F-C285F233915A}" type="datetime1">
              <a:rPr lang="en-US" smtClean="0"/>
              <a:t>12/11/2013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Composable and Efficient Mechanisms, V. Syrgkanis, E. Tardos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1484779"/>
            <a:ext cx="103632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36421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2EBA-62B0-41A9-90CD-58DD54550C5A}" type="datetime1">
              <a:rPr lang="en-US" smtClean="0"/>
              <a:t>12/11/2013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Composable and Efficient Mechanisms, V. Syrgkanis, E. Tardos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475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4F14-D2FB-4A92-B6FA-D0C2B899512E}" type="datetime1">
              <a:rPr lang="en-US" smtClean="0"/>
              <a:t>12/11/2013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Composable and Efficient Mechanisms, V. Syrgkanis, E. Tardos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384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8156-C117-44FA-804C-CA3922D8AC4C}" type="datetime1">
              <a:rPr lang="en-US" smtClean="0"/>
              <a:t>12/11/2013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Composable and Efficient Mechanisms, V. Syrgkanis, E. Tardos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94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BF51BFEB-C794-453D-9A5D-C36A91A1A1A7}" type="datetime1">
              <a:rPr lang="en-US" smtClean="0"/>
              <a:t>12/11/2013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Composable and Efficient Mechanisms, V. Syrgkanis, E. Tardos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0431F852-9633-48EE-9957-B36F80D20E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20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1742-7BAE-4D81-BAB5-3AB39AAE5736}" type="datetime1">
              <a:rPr lang="en-US" smtClean="0"/>
              <a:t>12/11/2013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Composable and Efficient Mechanisms, V. Syrgkanis, E. Tardos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824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DF23-F2C7-4001-83E6-36A6A143411D}" type="datetime1">
              <a:rPr lang="en-US" smtClean="0"/>
              <a:t>12/11/2013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Composable and Efficient Mechanisms, V. Syrgkanis, E. Tardos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48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EEDFA-36C8-4E1B-A544-8674179021D8}" type="datetime1">
              <a:rPr lang="en-US" smtClean="0"/>
              <a:t>12/11/2013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Composable and Efficient Mechanisms, V. Syrgkanis, E. Tardos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5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C864-C8E7-4F35-B3E2-030F446C4354}" type="datetime1">
              <a:rPr lang="en-US" smtClean="0"/>
              <a:t>12/11/2013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Composable and Efficient Mechanisms, V. Syrgkanis, E. Tardos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33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702C-423C-4806-B742-4FE567A3B34D}" type="datetime1">
              <a:rPr lang="en-US" smtClean="0"/>
              <a:t>12/11/2013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Composable and Efficient Mechanisms, V. Syrgkanis, E. Tardos</a:t>
            </a:r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194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6CD5F2A2-56F4-484F-8CE1-70627B735A48}" type="datetime1">
              <a:rPr lang="en-US" smtClean="0"/>
              <a:t>12/11/2013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398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0478083-6469-40D3-8CF0-680179811F64}" type="datetime1">
              <a:rPr lang="en-US" smtClean="0"/>
              <a:t>12/11/2013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Composable and Efficient Mechanisms, V. Syrgkanis, E. Tardos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0431F852-9633-48EE-9957-B36F80D20E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5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microsoft.com/office/2007/relationships/hdphoto" Target="../media/hdphoto3.wdp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7.jpe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7.jpeg"/><Relationship Id="rId10" Type="http://schemas.openxmlformats.org/officeDocument/2006/relationships/image" Target="../media/image34.png"/><Relationship Id="rId4" Type="http://schemas.microsoft.com/office/2007/relationships/hdphoto" Target="../media/hdphoto3.wdp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34.png"/><Relationship Id="rId1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microsoft.com/office/2007/relationships/hdphoto" Target="../media/hdphoto3.wdp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39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32.png"/><Relationship Id="rId5" Type="http://schemas.openxmlformats.org/officeDocument/2006/relationships/image" Target="../media/image42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41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34.png"/><Relationship Id="rId18" Type="http://schemas.openxmlformats.org/officeDocument/2006/relationships/image" Target="../media/image45.png"/><Relationship Id="rId3" Type="http://schemas.openxmlformats.org/officeDocument/2006/relationships/image" Target="../media/image39.png"/><Relationship Id="rId7" Type="http://schemas.microsoft.com/office/2007/relationships/hdphoto" Target="../media/hdphoto3.wdp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44.png"/><Relationship Id="rId16" Type="http://schemas.openxmlformats.org/officeDocument/2006/relationships/image" Target="../media/image37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32.png"/><Relationship Id="rId5" Type="http://schemas.openxmlformats.org/officeDocument/2006/relationships/image" Target="../media/image42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image" Target="../media/image350.png"/><Relationship Id="rId3" Type="http://schemas.microsoft.com/office/2007/relationships/hdphoto" Target="../media/hdphoto3.wdp"/><Relationship Id="rId7" Type="http://schemas.openxmlformats.org/officeDocument/2006/relationships/image" Target="../media/image290.png"/><Relationship Id="rId12" Type="http://schemas.openxmlformats.org/officeDocument/2006/relationships/image" Target="../media/image4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11" Type="http://schemas.openxmlformats.org/officeDocument/2006/relationships/image" Target="../media/image330.png"/><Relationship Id="rId5" Type="http://schemas.openxmlformats.org/officeDocument/2006/relationships/image" Target="../media/image270.png"/><Relationship Id="rId10" Type="http://schemas.openxmlformats.org/officeDocument/2006/relationships/image" Target="../media/image320.png"/><Relationship Id="rId4" Type="http://schemas.openxmlformats.org/officeDocument/2006/relationships/image" Target="../media/image7.jpeg"/><Relationship Id="rId9" Type="http://schemas.openxmlformats.org/officeDocument/2006/relationships/image" Target="../media/image3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34.png"/><Relationship Id="rId18" Type="http://schemas.openxmlformats.org/officeDocument/2006/relationships/image" Target="../media/image50.png"/><Relationship Id="rId3" Type="http://schemas.openxmlformats.org/officeDocument/2006/relationships/image" Target="../media/image40.png"/><Relationship Id="rId21" Type="http://schemas.openxmlformats.org/officeDocument/2006/relationships/image" Target="../media/image52.png"/><Relationship Id="rId7" Type="http://schemas.microsoft.com/office/2007/relationships/hdphoto" Target="../media/hdphoto3.wdp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39.png"/><Relationship Id="rId16" Type="http://schemas.openxmlformats.org/officeDocument/2006/relationships/image" Target="../media/image37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32.png"/><Relationship Id="rId5" Type="http://schemas.openxmlformats.org/officeDocument/2006/relationships/image" Target="../media/image42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51.png"/><Relationship Id="rId4" Type="http://schemas.openxmlformats.org/officeDocument/2006/relationships/image" Target="../media/image44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57.png"/><Relationship Id="rId26" Type="http://schemas.openxmlformats.org/officeDocument/2006/relationships/image" Target="../media/image65.png"/><Relationship Id="rId3" Type="http://schemas.openxmlformats.org/officeDocument/2006/relationships/image" Target="../media/image54.png"/><Relationship Id="rId21" Type="http://schemas.openxmlformats.org/officeDocument/2006/relationships/image" Target="../media/image60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2" Type="http://schemas.openxmlformats.org/officeDocument/2006/relationships/image" Target="../media/image53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34.png"/><Relationship Id="rId24" Type="http://schemas.openxmlformats.org/officeDocument/2006/relationships/image" Target="../media/image63.png"/><Relationship Id="rId5" Type="http://schemas.microsoft.com/office/2007/relationships/hdphoto" Target="../media/hdphoto3.wdp"/><Relationship Id="rId15" Type="http://schemas.openxmlformats.org/officeDocument/2006/relationships/image" Target="../media/image38.png"/><Relationship Id="rId23" Type="http://schemas.openxmlformats.org/officeDocument/2006/relationships/image" Target="../media/image62.png"/><Relationship Id="rId28" Type="http://schemas.openxmlformats.org/officeDocument/2006/relationships/image" Target="../media/image67.png"/><Relationship Id="rId10" Type="http://schemas.openxmlformats.org/officeDocument/2006/relationships/image" Target="../media/image33.png"/><Relationship Id="rId19" Type="http://schemas.openxmlformats.org/officeDocument/2006/relationships/image" Target="../media/image58.png"/><Relationship Id="rId4" Type="http://schemas.openxmlformats.org/officeDocument/2006/relationships/image" Target="../media/image6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61.png"/><Relationship Id="rId27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26" Type="http://schemas.openxmlformats.org/officeDocument/2006/relationships/image" Target="../media/image89.png"/><Relationship Id="rId3" Type="http://schemas.openxmlformats.org/officeDocument/2006/relationships/image" Target="../media/image69.png"/><Relationship Id="rId21" Type="http://schemas.openxmlformats.org/officeDocument/2006/relationships/image" Target="../media/image84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5" Type="http://schemas.openxmlformats.org/officeDocument/2006/relationships/image" Target="../media/image88.png"/><Relationship Id="rId2" Type="http://schemas.openxmlformats.org/officeDocument/2006/relationships/image" Target="../media/image53.png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29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74.png"/><Relationship Id="rId24" Type="http://schemas.openxmlformats.org/officeDocument/2006/relationships/image" Target="../media/image87.png"/><Relationship Id="rId5" Type="http://schemas.microsoft.com/office/2007/relationships/hdphoto" Target="../media/hdphoto3.wdp"/><Relationship Id="rId15" Type="http://schemas.openxmlformats.org/officeDocument/2006/relationships/image" Target="../media/image78.png"/><Relationship Id="rId23" Type="http://schemas.openxmlformats.org/officeDocument/2006/relationships/image" Target="../media/image86.png"/><Relationship Id="rId28" Type="http://schemas.openxmlformats.org/officeDocument/2006/relationships/image" Target="../media/image91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4" Type="http://schemas.openxmlformats.org/officeDocument/2006/relationships/image" Target="../media/image6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Relationship Id="rId22" Type="http://schemas.openxmlformats.org/officeDocument/2006/relationships/image" Target="../media/image85.png"/><Relationship Id="rId27" Type="http://schemas.openxmlformats.org/officeDocument/2006/relationships/image" Target="../media/image90.png"/><Relationship Id="rId30" Type="http://schemas.openxmlformats.org/officeDocument/2006/relationships/image" Target="../media/image9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690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34.png"/><Relationship Id="rId5" Type="http://schemas.microsoft.com/office/2007/relationships/hdphoto" Target="../media/hdphoto3.wdp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730.png"/><Relationship Id="rId3" Type="http://schemas.openxmlformats.org/officeDocument/2006/relationships/image" Target="../media/image700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720.png"/><Relationship Id="rId2" Type="http://schemas.openxmlformats.org/officeDocument/2006/relationships/image" Target="../media/image53.png"/><Relationship Id="rId16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34.png"/><Relationship Id="rId5" Type="http://schemas.microsoft.com/office/2007/relationships/hdphoto" Target="../media/hdphoto3.wdp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740.png"/><Relationship Id="rId4" Type="http://schemas.openxmlformats.org/officeDocument/2006/relationships/image" Target="../media/image6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750.png"/><Relationship Id="rId3" Type="http://schemas.openxmlformats.org/officeDocument/2006/relationships/image" Target="../media/image700.png"/><Relationship Id="rId21" Type="http://schemas.openxmlformats.org/officeDocument/2006/relationships/image" Target="../media/image780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720.png"/><Relationship Id="rId2" Type="http://schemas.openxmlformats.org/officeDocument/2006/relationships/image" Target="../media/image94.png"/><Relationship Id="rId16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34.png"/><Relationship Id="rId5" Type="http://schemas.microsoft.com/office/2007/relationships/hdphoto" Target="../media/hdphoto3.wdp"/><Relationship Id="rId15" Type="http://schemas.openxmlformats.org/officeDocument/2006/relationships/image" Target="../media/image38.png"/><Relationship Id="rId23" Type="http://schemas.openxmlformats.org/officeDocument/2006/relationships/image" Target="../media/image95.png"/><Relationship Id="rId10" Type="http://schemas.openxmlformats.org/officeDocument/2006/relationships/image" Target="../media/image33.png"/><Relationship Id="rId19" Type="http://schemas.openxmlformats.org/officeDocument/2006/relationships/image" Target="../media/image760.png"/><Relationship Id="rId4" Type="http://schemas.openxmlformats.org/officeDocument/2006/relationships/image" Target="../media/image6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79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0.png"/><Relationship Id="rId4" Type="http://schemas.openxmlformats.org/officeDocument/2006/relationships/image" Target="../media/image8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0.png"/><Relationship Id="rId4" Type="http://schemas.openxmlformats.org/officeDocument/2006/relationships/image" Target="../media/image8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0.png"/><Relationship Id="rId4" Type="http://schemas.openxmlformats.org/officeDocument/2006/relationships/image" Target="../media/image8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0.png"/><Relationship Id="rId3" Type="http://schemas.openxmlformats.org/officeDocument/2006/relationships/image" Target="../media/image840.png"/><Relationship Id="rId7" Type="http://schemas.openxmlformats.org/officeDocument/2006/relationships/image" Target="../media/image880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0.png"/><Relationship Id="rId11" Type="http://schemas.openxmlformats.org/officeDocument/2006/relationships/image" Target="../media/image920.png"/><Relationship Id="rId5" Type="http://schemas.openxmlformats.org/officeDocument/2006/relationships/image" Target="../media/image860.png"/><Relationship Id="rId10" Type="http://schemas.openxmlformats.org/officeDocument/2006/relationships/image" Target="../media/image910.png"/><Relationship Id="rId4" Type="http://schemas.openxmlformats.org/officeDocument/2006/relationships/image" Target="../media/image850.png"/><Relationship Id="rId9" Type="http://schemas.openxmlformats.org/officeDocument/2006/relationships/image" Target="../media/image90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0.png"/><Relationship Id="rId7" Type="http://schemas.openxmlformats.org/officeDocument/2006/relationships/image" Target="../media/image98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0.png"/><Relationship Id="rId4" Type="http://schemas.openxmlformats.org/officeDocument/2006/relationships/image" Target="../media/image9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3" Type="http://schemas.openxmlformats.org/officeDocument/2006/relationships/image" Target="../media/image6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7.jpeg"/><Relationship Id="rId10" Type="http://schemas.openxmlformats.org/officeDocument/2006/relationships/image" Target="../media/image104.png"/><Relationship Id="rId4" Type="http://schemas.microsoft.com/office/2007/relationships/hdphoto" Target="../media/hdphoto3.wdp"/><Relationship Id="rId9" Type="http://schemas.openxmlformats.org/officeDocument/2006/relationships/image" Target="../media/image10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18" Type="http://schemas.openxmlformats.org/officeDocument/2006/relationships/image" Target="../media/image121.png"/><Relationship Id="rId3" Type="http://schemas.openxmlformats.org/officeDocument/2006/relationships/image" Target="../media/image6.png"/><Relationship Id="rId21" Type="http://schemas.openxmlformats.org/officeDocument/2006/relationships/image" Target="../media/image124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17" Type="http://schemas.openxmlformats.org/officeDocument/2006/relationships/image" Target="../media/image120.png"/><Relationship Id="rId2" Type="http://schemas.openxmlformats.org/officeDocument/2006/relationships/image" Target="../media/image108.png"/><Relationship Id="rId16" Type="http://schemas.openxmlformats.org/officeDocument/2006/relationships/image" Target="../media/image119.png"/><Relationship Id="rId20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7.jpeg"/><Relationship Id="rId15" Type="http://schemas.openxmlformats.org/officeDocument/2006/relationships/image" Target="../media/image118.png"/><Relationship Id="rId10" Type="http://schemas.openxmlformats.org/officeDocument/2006/relationships/image" Target="../media/image113.png"/><Relationship Id="rId19" Type="http://schemas.openxmlformats.org/officeDocument/2006/relationships/image" Target="../media/image122.png"/><Relationship Id="rId4" Type="http://schemas.microsoft.com/office/2007/relationships/hdphoto" Target="../media/hdphoto3.wdp"/><Relationship Id="rId9" Type="http://schemas.openxmlformats.org/officeDocument/2006/relationships/image" Target="../media/image112.png"/><Relationship Id="rId14" Type="http://schemas.openxmlformats.org/officeDocument/2006/relationships/image" Target="../media/image1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18" Type="http://schemas.openxmlformats.org/officeDocument/2006/relationships/image" Target="../media/image122.png"/><Relationship Id="rId3" Type="http://schemas.openxmlformats.org/officeDocument/2006/relationships/image" Target="../media/image6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17" Type="http://schemas.openxmlformats.org/officeDocument/2006/relationships/image" Target="../media/image121.png"/><Relationship Id="rId2" Type="http://schemas.openxmlformats.org/officeDocument/2006/relationships/image" Target="../media/image108.png"/><Relationship Id="rId16" Type="http://schemas.openxmlformats.org/officeDocument/2006/relationships/image" Target="../media/image119.png"/><Relationship Id="rId20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7.jpeg"/><Relationship Id="rId15" Type="http://schemas.openxmlformats.org/officeDocument/2006/relationships/image" Target="../media/image118.png"/><Relationship Id="rId10" Type="http://schemas.openxmlformats.org/officeDocument/2006/relationships/image" Target="../media/image113.png"/><Relationship Id="rId19" Type="http://schemas.openxmlformats.org/officeDocument/2006/relationships/image" Target="../media/image123.png"/><Relationship Id="rId4" Type="http://schemas.microsoft.com/office/2007/relationships/hdphoto" Target="../media/hdphoto3.wdp"/><Relationship Id="rId9" Type="http://schemas.openxmlformats.org/officeDocument/2006/relationships/image" Target="../media/image112.png"/><Relationship Id="rId14" Type="http://schemas.openxmlformats.org/officeDocument/2006/relationships/image" Target="../media/image11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25.png"/><Relationship Id="rId18" Type="http://schemas.openxmlformats.org/officeDocument/2006/relationships/image" Target="../media/image130.png"/><Relationship Id="rId3" Type="http://schemas.openxmlformats.org/officeDocument/2006/relationships/image" Target="../media/image6.png"/><Relationship Id="rId21" Type="http://schemas.openxmlformats.org/officeDocument/2006/relationships/image" Target="../media/image124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17" Type="http://schemas.openxmlformats.org/officeDocument/2006/relationships/image" Target="../media/image129.png"/><Relationship Id="rId2" Type="http://schemas.openxmlformats.org/officeDocument/2006/relationships/image" Target="../media/image108.png"/><Relationship Id="rId16" Type="http://schemas.openxmlformats.org/officeDocument/2006/relationships/image" Target="../media/image128.png"/><Relationship Id="rId20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7.jpeg"/><Relationship Id="rId15" Type="http://schemas.openxmlformats.org/officeDocument/2006/relationships/image" Target="../media/image127.png"/><Relationship Id="rId10" Type="http://schemas.openxmlformats.org/officeDocument/2006/relationships/image" Target="../media/image113.png"/><Relationship Id="rId19" Type="http://schemas.openxmlformats.org/officeDocument/2006/relationships/image" Target="../media/image131.png"/><Relationship Id="rId4" Type="http://schemas.microsoft.com/office/2007/relationships/hdphoto" Target="../media/hdphoto3.wdp"/><Relationship Id="rId9" Type="http://schemas.openxmlformats.org/officeDocument/2006/relationships/image" Target="../media/image112.png"/><Relationship Id="rId14" Type="http://schemas.openxmlformats.org/officeDocument/2006/relationships/image" Target="../media/image12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1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1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microsoft.com/office/2007/relationships/hdphoto" Target="../media/hdphoto6.wdp"/><Relationship Id="rId3" Type="http://schemas.microsoft.com/office/2007/relationships/hdphoto" Target="../media/hdphoto4.wdp"/><Relationship Id="rId7" Type="http://schemas.microsoft.com/office/2007/relationships/hdphoto" Target="../media/hdphoto5.wdp"/><Relationship Id="rId12" Type="http://schemas.openxmlformats.org/officeDocument/2006/relationships/image" Target="../media/image135.png"/><Relationship Id="rId17" Type="http://schemas.openxmlformats.org/officeDocument/2006/relationships/image" Target="../media/image1151.png"/><Relationship Id="rId2" Type="http://schemas.openxmlformats.org/officeDocument/2006/relationships/image" Target="../media/image133.png"/><Relationship Id="rId16" Type="http://schemas.openxmlformats.org/officeDocument/2006/relationships/image" Target="../media/image7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131.png"/><Relationship Id="rId5" Type="http://schemas.microsoft.com/office/2007/relationships/hdphoto" Target="../media/hdphoto3.wdp"/><Relationship Id="rId15" Type="http://schemas.openxmlformats.org/officeDocument/2006/relationships/image" Target="../media/image711.png"/><Relationship Id="rId10" Type="http://schemas.openxmlformats.org/officeDocument/2006/relationships/image" Target="../media/image671.png"/><Relationship Id="rId4" Type="http://schemas.openxmlformats.org/officeDocument/2006/relationships/image" Target="../media/image6.png"/><Relationship Id="rId9" Type="http://schemas.openxmlformats.org/officeDocument/2006/relationships/image" Target="../media/image1121.png"/><Relationship Id="rId14" Type="http://schemas.openxmlformats.org/officeDocument/2006/relationships/image" Target="../media/image70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8" Type="http://schemas.openxmlformats.org/officeDocument/2006/relationships/image" Target="../media/image1121.png"/><Relationship Id="rId3" Type="http://schemas.microsoft.com/office/2007/relationships/hdphoto" Target="../media/hdphoto4.wdp"/><Relationship Id="rId7" Type="http://schemas.microsoft.com/office/2007/relationships/hdphoto" Target="../media/hdphoto5.wdp"/><Relationship Id="rId17" Type="http://schemas.openxmlformats.org/officeDocument/2006/relationships/image" Target="../media/image7.jpeg"/><Relationship Id="rId2" Type="http://schemas.openxmlformats.org/officeDocument/2006/relationships/image" Target="../media/image133.png"/><Relationship Id="rId16" Type="http://schemas.openxmlformats.org/officeDocument/2006/relationships/image" Target="../media/image761.png"/><Relationship Id="rId20" Type="http://schemas.openxmlformats.org/officeDocument/2006/relationships/image" Target="../media/image1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microsoft.com/office/2007/relationships/hdphoto" Target="../media/hdphoto3.wdp"/><Relationship Id="rId15" Type="http://schemas.openxmlformats.org/officeDocument/2006/relationships/image" Target="../media/image751.png"/><Relationship Id="rId10" Type="http://schemas.openxmlformats.org/officeDocument/2006/relationships/image" Target="../media/image671.png"/><Relationship Id="rId19" Type="http://schemas.openxmlformats.org/officeDocument/2006/relationships/image" Target="../media/image1131.png"/><Relationship Id="rId4" Type="http://schemas.openxmlformats.org/officeDocument/2006/relationships/image" Target="../media/image6.png"/><Relationship Id="rId9" Type="http://schemas.microsoft.com/office/2007/relationships/hdphoto" Target="../media/hdphoto6.wdp"/><Relationship Id="rId14" Type="http://schemas.openxmlformats.org/officeDocument/2006/relationships/image" Target="../media/image74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1.png"/><Relationship Id="rId13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771.png"/><Relationship Id="rId12" Type="http://schemas.openxmlformats.org/officeDocument/2006/relationships/image" Target="../media/image135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811.png"/><Relationship Id="rId5" Type="http://schemas.microsoft.com/office/2007/relationships/hdphoto" Target="../media/hdphoto3.wdp"/><Relationship Id="rId15" Type="http://schemas.openxmlformats.org/officeDocument/2006/relationships/image" Target="../media/image1181.png"/><Relationship Id="rId10" Type="http://schemas.openxmlformats.org/officeDocument/2006/relationships/image" Target="../media/image801.png"/><Relationship Id="rId4" Type="http://schemas.openxmlformats.org/officeDocument/2006/relationships/image" Target="../media/image6.png"/><Relationship Id="rId9" Type="http://schemas.openxmlformats.org/officeDocument/2006/relationships/image" Target="../media/image1161.png"/><Relationship Id="rId14" Type="http://schemas.openxmlformats.org/officeDocument/2006/relationships/image" Target="../media/image117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1.png"/><Relationship Id="rId2" Type="http://schemas.openxmlformats.org/officeDocument/2006/relationships/image" Target="../media/image119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2" Type="http://schemas.openxmlformats.org/officeDocument/2006/relationships/image" Target="../media/image1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0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0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2" Type="http://schemas.openxmlformats.org/officeDocument/2006/relationships/image" Target="../media/image11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40.png"/><Relationship Id="rId4" Type="http://schemas.openxmlformats.org/officeDocument/2006/relationships/image" Target="../media/image121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0.png"/><Relationship Id="rId13" Type="http://schemas.openxmlformats.org/officeDocument/2006/relationships/image" Target="../media/image135.png"/><Relationship Id="rId3" Type="http://schemas.openxmlformats.org/officeDocument/2006/relationships/image" Target="../media/image1261.png"/><Relationship Id="rId7" Type="http://schemas.openxmlformats.org/officeDocument/2006/relationships/image" Target="../media/image1300.png"/><Relationship Id="rId12" Type="http://schemas.microsoft.com/office/2007/relationships/hdphoto" Target="../media/hdphoto3.wdp"/><Relationship Id="rId2" Type="http://schemas.openxmlformats.org/officeDocument/2006/relationships/image" Target="../media/image7.jpeg"/><Relationship Id="rId16" Type="http://schemas.openxmlformats.org/officeDocument/2006/relationships/image" Target="../media/image1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0.png"/><Relationship Id="rId11" Type="http://schemas.openxmlformats.org/officeDocument/2006/relationships/image" Target="../media/image6.png"/><Relationship Id="rId5" Type="http://schemas.openxmlformats.org/officeDocument/2006/relationships/image" Target="../media/image1281.png"/><Relationship Id="rId15" Type="http://schemas.openxmlformats.org/officeDocument/2006/relationships/image" Target="../media/image1320.png"/><Relationship Id="rId10" Type="http://schemas.microsoft.com/office/2007/relationships/hdphoto" Target="../media/hdphoto4.wdp"/><Relationship Id="rId4" Type="http://schemas.openxmlformats.org/officeDocument/2006/relationships/image" Target="../media/image1271.png"/><Relationship Id="rId9" Type="http://schemas.openxmlformats.org/officeDocument/2006/relationships/image" Target="../media/image133.png"/><Relationship Id="rId14" Type="http://schemas.microsoft.com/office/2007/relationships/hdphoto" Target="../media/hdphoto6.wdp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1.png"/><Relationship Id="rId18" Type="http://schemas.openxmlformats.org/officeDocument/2006/relationships/image" Target="../media/image6.png"/><Relationship Id="rId3" Type="http://schemas.openxmlformats.org/officeDocument/2006/relationships/image" Target="../media/image1340.png"/><Relationship Id="rId7" Type="http://schemas.openxmlformats.org/officeDocument/2006/relationships/image" Target="../media/image138.png"/><Relationship Id="rId12" Type="http://schemas.openxmlformats.org/officeDocument/2006/relationships/image" Target="../media/image810.png"/><Relationship Id="rId17" Type="http://schemas.microsoft.com/office/2007/relationships/hdphoto" Target="../media/hdphoto4.wdp"/><Relationship Id="rId2" Type="http://schemas.openxmlformats.org/officeDocument/2006/relationships/image" Target="../media/image7.jpeg"/><Relationship Id="rId16" Type="http://schemas.openxmlformats.org/officeDocument/2006/relationships/image" Target="../media/image133.png"/><Relationship Id="rId20" Type="http://schemas.microsoft.com/office/2007/relationships/hdphoto" Target="../media/hdphoto6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15" Type="http://schemas.openxmlformats.org/officeDocument/2006/relationships/image" Target="../media/image143.png"/><Relationship Id="rId19" Type="http://schemas.microsoft.com/office/2007/relationships/hdphoto" Target="../media/hdphoto3.wdp"/><Relationship Id="rId4" Type="http://schemas.openxmlformats.org/officeDocument/2006/relationships/image" Target="../media/image1350.png"/><Relationship Id="rId9" Type="http://schemas.openxmlformats.org/officeDocument/2006/relationships/image" Target="../media/image140.png"/><Relationship Id="rId14" Type="http://schemas.openxmlformats.org/officeDocument/2006/relationships/image" Target="../media/image142.png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37.png"/><Relationship Id="rId18" Type="http://schemas.openxmlformats.org/officeDocument/2006/relationships/image" Target="../media/image146.png"/><Relationship Id="rId3" Type="http://schemas.openxmlformats.org/officeDocument/2006/relationships/image" Target="../media/image144.png"/><Relationship Id="rId7" Type="http://schemas.openxmlformats.org/officeDocument/2006/relationships/image" Target="../media/image133.png"/><Relationship Id="rId12" Type="http://schemas.microsoft.com/office/2007/relationships/hdphoto" Target="../media/hdphoto6.wdp"/><Relationship Id="rId17" Type="http://schemas.openxmlformats.org/officeDocument/2006/relationships/image" Target="../media/image136.png"/><Relationship Id="rId2" Type="http://schemas.openxmlformats.org/officeDocument/2006/relationships/image" Target="../media/image7.jpeg"/><Relationship Id="rId16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11" Type="http://schemas.openxmlformats.org/officeDocument/2006/relationships/image" Target="../media/image135.png"/><Relationship Id="rId5" Type="http://schemas.openxmlformats.org/officeDocument/2006/relationships/image" Target="../media/image142.png"/><Relationship Id="rId15" Type="http://schemas.openxmlformats.org/officeDocument/2006/relationships/image" Target="../media/image810.png"/><Relationship Id="rId10" Type="http://schemas.microsoft.com/office/2007/relationships/hdphoto" Target="../media/hdphoto3.wdp"/><Relationship Id="rId4" Type="http://schemas.openxmlformats.org/officeDocument/2006/relationships/image" Target="../media/image141.png"/><Relationship Id="rId9" Type="http://schemas.openxmlformats.org/officeDocument/2006/relationships/image" Target="../media/image6.png"/><Relationship Id="rId14" Type="http://schemas.openxmlformats.org/officeDocument/2006/relationships/image" Target="../media/image14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35.png"/><Relationship Id="rId3" Type="http://schemas.openxmlformats.org/officeDocument/2006/relationships/image" Target="../media/image146.png"/><Relationship Id="rId7" Type="http://schemas.openxmlformats.org/officeDocument/2006/relationships/image" Target="../media/image142.png"/><Relationship Id="rId12" Type="http://schemas.microsoft.com/office/2007/relationships/hdphoto" Target="../media/hdphoto3.wdp"/><Relationship Id="rId2" Type="http://schemas.openxmlformats.org/officeDocument/2006/relationships/image" Target="../media/image147.png"/><Relationship Id="rId16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6.png"/><Relationship Id="rId5" Type="http://schemas.openxmlformats.org/officeDocument/2006/relationships/image" Target="../media/image144.png"/><Relationship Id="rId15" Type="http://schemas.openxmlformats.org/officeDocument/2006/relationships/image" Target="../media/image145.png"/><Relationship Id="rId10" Type="http://schemas.microsoft.com/office/2007/relationships/hdphoto" Target="../media/hdphoto4.wdp"/><Relationship Id="rId4" Type="http://schemas.openxmlformats.org/officeDocument/2006/relationships/image" Target="../media/image7.jpeg"/><Relationship Id="rId9" Type="http://schemas.openxmlformats.org/officeDocument/2006/relationships/image" Target="../media/image133.png"/><Relationship Id="rId14" Type="http://schemas.microsoft.com/office/2007/relationships/hdphoto" Target="../media/hdphoto6.wdp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4.png"/><Relationship Id="rId18" Type="http://schemas.microsoft.com/office/2007/relationships/hdphoto" Target="../media/hdphoto4.wdp"/><Relationship Id="rId26" Type="http://schemas.openxmlformats.org/officeDocument/2006/relationships/image" Target="../media/image150.png"/><Relationship Id="rId21" Type="http://schemas.openxmlformats.org/officeDocument/2006/relationships/image" Target="../media/image135.png"/><Relationship Id="rId12" Type="http://schemas.openxmlformats.org/officeDocument/2006/relationships/image" Target="../media/image7.jpeg"/><Relationship Id="rId17" Type="http://schemas.openxmlformats.org/officeDocument/2006/relationships/image" Target="../media/image133.png"/><Relationship Id="rId25" Type="http://schemas.openxmlformats.org/officeDocument/2006/relationships/image" Target="../media/image149.png"/><Relationship Id="rId2" Type="http://schemas.openxmlformats.org/officeDocument/2006/relationships/image" Target="../media/image148.png"/><Relationship Id="rId16" Type="http://schemas.openxmlformats.org/officeDocument/2006/relationships/image" Target="../media/image143.png"/><Relationship Id="rId20" Type="http://schemas.microsoft.com/office/2007/relationships/hdphoto" Target="../media/hdphoto3.wdp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46.png"/><Relationship Id="rId24" Type="http://schemas.openxmlformats.org/officeDocument/2006/relationships/image" Target="../media/image136.png"/><Relationship Id="rId15" Type="http://schemas.openxmlformats.org/officeDocument/2006/relationships/image" Target="../media/image142.png"/><Relationship Id="rId23" Type="http://schemas.openxmlformats.org/officeDocument/2006/relationships/image" Target="../media/image145.png"/><Relationship Id="rId28" Type="http://schemas.openxmlformats.org/officeDocument/2006/relationships/image" Target="../media/image152.png"/><Relationship Id="rId10" Type="http://schemas.openxmlformats.org/officeDocument/2006/relationships/image" Target="../media/image1251.png"/><Relationship Id="rId19" Type="http://schemas.openxmlformats.org/officeDocument/2006/relationships/image" Target="../media/image6.png"/><Relationship Id="rId14" Type="http://schemas.openxmlformats.org/officeDocument/2006/relationships/image" Target="../media/image141.png"/><Relationship Id="rId22" Type="http://schemas.microsoft.com/office/2007/relationships/hdphoto" Target="../media/hdphoto6.wdp"/><Relationship Id="rId27" Type="http://schemas.openxmlformats.org/officeDocument/2006/relationships/image" Target="../media/image15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6.png"/><Relationship Id="rId7" Type="http://schemas.openxmlformats.org/officeDocument/2006/relationships/image" Target="../media/image158.png"/><Relationship Id="rId12" Type="http://schemas.openxmlformats.org/officeDocument/2006/relationships/image" Target="../media/image161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0.png"/><Relationship Id="rId11" Type="http://schemas.openxmlformats.org/officeDocument/2006/relationships/image" Target="../media/image160.png"/><Relationship Id="rId5" Type="http://schemas.openxmlformats.org/officeDocument/2006/relationships/image" Target="../media/image7.jpeg"/><Relationship Id="rId10" Type="http://schemas.openxmlformats.org/officeDocument/2006/relationships/image" Target="../media/image1030.png"/><Relationship Id="rId4" Type="http://schemas.microsoft.com/office/2007/relationships/hdphoto" Target="../media/hdphoto3.wdp"/><Relationship Id="rId9" Type="http://schemas.openxmlformats.org/officeDocument/2006/relationships/image" Target="../media/image102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6.png"/><Relationship Id="rId7" Type="http://schemas.openxmlformats.org/officeDocument/2006/relationships/image" Target="../media/image163.png"/><Relationship Id="rId12" Type="http://schemas.openxmlformats.org/officeDocument/2006/relationships/image" Target="../media/image161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0.png"/><Relationship Id="rId11" Type="http://schemas.openxmlformats.org/officeDocument/2006/relationships/image" Target="../media/image160.png"/><Relationship Id="rId5" Type="http://schemas.openxmlformats.org/officeDocument/2006/relationships/image" Target="../media/image7.jpeg"/><Relationship Id="rId10" Type="http://schemas.openxmlformats.org/officeDocument/2006/relationships/image" Target="../media/image1030.png"/><Relationship Id="rId4" Type="http://schemas.microsoft.com/office/2007/relationships/hdphoto" Target="../media/hdphoto3.wdp"/><Relationship Id="rId9" Type="http://schemas.openxmlformats.org/officeDocument/2006/relationships/image" Target="../media/image10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microsoft.com/office/2007/relationships/hdphoto" Target="../media/hdphoto6.wdp"/><Relationship Id="rId3" Type="http://schemas.microsoft.com/office/2007/relationships/hdphoto" Target="../media/hdphoto4.wdp"/><Relationship Id="rId7" Type="http://schemas.microsoft.com/office/2007/relationships/hdphoto" Target="../media/hdphoto5.wdp"/><Relationship Id="rId12" Type="http://schemas.openxmlformats.org/officeDocument/2006/relationships/image" Target="../media/image135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090.png"/><Relationship Id="rId5" Type="http://schemas.microsoft.com/office/2007/relationships/hdphoto" Target="../media/hdphoto3.wdp"/><Relationship Id="rId15" Type="http://schemas.openxmlformats.org/officeDocument/2006/relationships/image" Target="../media/image1250.png"/><Relationship Id="rId10" Type="http://schemas.openxmlformats.org/officeDocument/2006/relationships/image" Target="../media/image1080.png"/><Relationship Id="rId4" Type="http://schemas.openxmlformats.org/officeDocument/2006/relationships/image" Target="../media/image6.png"/><Relationship Id="rId9" Type="http://schemas.openxmlformats.org/officeDocument/2006/relationships/image" Target="../media/image1070.png"/><Relationship Id="rId14" Type="http://schemas.openxmlformats.org/officeDocument/2006/relationships/image" Target="../media/image113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0.png"/><Relationship Id="rId13" Type="http://schemas.openxmlformats.org/officeDocument/2006/relationships/image" Target="../media/image1590.png"/><Relationship Id="rId18" Type="http://schemas.openxmlformats.org/officeDocument/2006/relationships/image" Target="../media/image164.png"/><Relationship Id="rId3" Type="http://schemas.microsoft.com/office/2007/relationships/hdphoto" Target="../media/hdphoto4.wdp"/><Relationship Id="rId7" Type="http://schemas.openxmlformats.org/officeDocument/2006/relationships/image" Target="../media/image1260.png"/><Relationship Id="rId12" Type="http://schemas.openxmlformats.org/officeDocument/2006/relationships/image" Target="../media/image1570.png"/><Relationship Id="rId17" Type="http://schemas.openxmlformats.org/officeDocument/2006/relationships/image" Target="../media/image1630.png"/><Relationship Id="rId2" Type="http://schemas.openxmlformats.org/officeDocument/2006/relationships/image" Target="../media/image133.png"/><Relationship Id="rId16" Type="http://schemas.openxmlformats.org/officeDocument/2006/relationships/image" Target="../media/image16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openxmlformats.org/officeDocument/2006/relationships/image" Target="../media/image1610.png"/><Relationship Id="rId10" Type="http://schemas.openxmlformats.org/officeDocument/2006/relationships/image" Target="../media/image135.png"/><Relationship Id="rId19" Type="http://schemas.openxmlformats.org/officeDocument/2006/relationships/image" Target="../media/image165.png"/><Relationship Id="rId4" Type="http://schemas.openxmlformats.org/officeDocument/2006/relationships/image" Target="../media/image6.png"/><Relationship Id="rId9" Type="http://schemas.openxmlformats.org/officeDocument/2006/relationships/image" Target="../media/image1280.png"/><Relationship Id="rId14" Type="http://schemas.openxmlformats.org/officeDocument/2006/relationships/image" Target="../media/image160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1.png"/><Relationship Id="rId13" Type="http://schemas.openxmlformats.org/officeDocument/2006/relationships/image" Target="../media/image1421.png"/><Relationship Id="rId18" Type="http://schemas.openxmlformats.org/officeDocument/2006/relationships/image" Target="../media/image1471.png"/><Relationship Id="rId3" Type="http://schemas.microsoft.com/office/2007/relationships/hdphoto" Target="../media/hdphoto4.wdp"/><Relationship Id="rId21" Type="http://schemas.openxmlformats.org/officeDocument/2006/relationships/image" Target="../media/image1500.png"/><Relationship Id="rId7" Type="http://schemas.openxmlformats.org/officeDocument/2006/relationships/image" Target="../media/image1381.png"/><Relationship Id="rId12" Type="http://schemas.openxmlformats.org/officeDocument/2006/relationships/image" Target="../media/image1411.png"/><Relationship Id="rId17" Type="http://schemas.openxmlformats.org/officeDocument/2006/relationships/image" Target="../media/image1461.png"/><Relationship Id="rId2" Type="http://schemas.openxmlformats.org/officeDocument/2006/relationships/image" Target="../media/image133.png"/><Relationship Id="rId16" Type="http://schemas.openxmlformats.org/officeDocument/2006/relationships/image" Target="../media/image1451.png"/><Relationship Id="rId20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openxmlformats.org/officeDocument/2006/relationships/image" Target="../media/image1441.png"/><Relationship Id="rId10" Type="http://schemas.openxmlformats.org/officeDocument/2006/relationships/image" Target="../media/image135.png"/><Relationship Id="rId19" Type="http://schemas.openxmlformats.org/officeDocument/2006/relationships/image" Target="../media/image1481.png"/><Relationship Id="rId4" Type="http://schemas.openxmlformats.org/officeDocument/2006/relationships/image" Target="../media/image6.png"/><Relationship Id="rId9" Type="http://schemas.openxmlformats.org/officeDocument/2006/relationships/image" Target="../media/image1401.png"/><Relationship Id="rId14" Type="http://schemas.openxmlformats.org/officeDocument/2006/relationships/image" Target="../media/image143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1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microsoft.com/office/2007/relationships/hdphoto" Target="../media/hdphoto3.wdp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jpeg"/><Relationship Id="rId10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13" Type="http://schemas.openxmlformats.org/officeDocument/2006/relationships/image" Target="../media/image191.png"/><Relationship Id="rId3" Type="http://schemas.openxmlformats.org/officeDocument/2006/relationships/image" Target="../media/image182.png"/><Relationship Id="rId7" Type="http://schemas.openxmlformats.org/officeDocument/2006/relationships/image" Target="../media/image7.jpeg"/><Relationship Id="rId12" Type="http://schemas.openxmlformats.org/officeDocument/2006/relationships/image" Target="../media/image190.png"/><Relationship Id="rId2" Type="http://schemas.openxmlformats.org/officeDocument/2006/relationships/image" Target="../media/image181.png"/><Relationship Id="rId16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11" Type="http://schemas.openxmlformats.org/officeDocument/2006/relationships/image" Target="../media/image189.png"/><Relationship Id="rId5" Type="http://schemas.openxmlformats.org/officeDocument/2006/relationships/image" Target="../media/image184.png"/><Relationship Id="rId15" Type="http://schemas.openxmlformats.org/officeDocument/2006/relationships/image" Target="../media/image193.png"/><Relationship Id="rId10" Type="http://schemas.openxmlformats.org/officeDocument/2006/relationships/image" Target="../media/image188.png"/><Relationship Id="rId4" Type="http://schemas.openxmlformats.org/officeDocument/2006/relationships/image" Target="../media/image183.png"/><Relationship Id="rId9" Type="http://schemas.openxmlformats.org/officeDocument/2006/relationships/image" Target="../media/image187.png"/><Relationship Id="rId14" Type="http://schemas.openxmlformats.org/officeDocument/2006/relationships/image" Target="../media/image192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image" Target="../media/image6.png"/><Relationship Id="rId3" Type="http://schemas.openxmlformats.org/officeDocument/2006/relationships/image" Target="../media/image7.jpeg"/><Relationship Id="rId7" Type="http://schemas.openxmlformats.org/officeDocument/2006/relationships/image" Target="../media/image196.png"/><Relationship Id="rId12" Type="http://schemas.microsoft.com/office/2007/relationships/hdphoto" Target="../media/hdphoto4.wdp"/><Relationship Id="rId2" Type="http://schemas.openxmlformats.org/officeDocument/2006/relationships/image" Target="../media/image195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png"/><Relationship Id="rId11" Type="http://schemas.openxmlformats.org/officeDocument/2006/relationships/image" Target="../media/image133.png"/><Relationship Id="rId5" Type="http://schemas.openxmlformats.org/officeDocument/2006/relationships/image" Target="../media/image187.png"/><Relationship Id="rId15" Type="http://schemas.openxmlformats.org/officeDocument/2006/relationships/image" Target="../media/image135.png"/><Relationship Id="rId10" Type="http://schemas.openxmlformats.org/officeDocument/2006/relationships/image" Target="../media/image199.png"/><Relationship Id="rId4" Type="http://schemas.openxmlformats.org/officeDocument/2006/relationships/image" Target="../media/image186.png"/><Relationship Id="rId9" Type="http://schemas.openxmlformats.org/officeDocument/2006/relationships/image" Target="../media/image198.png"/><Relationship Id="rId14" Type="http://schemas.microsoft.com/office/2007/relationships/hdphoto" Target="../media/hdphoto3.wdp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13" Type="http://schemas.microsoft.com/office/2007/relationships/hdphoto" Target="../media/hdphoto6.wdp"/><Relationship Id="rId3" Type="http://schemas.openxmlformats.org/officeDocument/2006/relationships/image" Target="../media/image7.jpeg"/><Relationship Id="rId7" Type="http://schemas.openxmlformats.org/officeDocument/2006/relationships/image" Target="../media/image1150.png"/><Relationship Id="rId12" Type="http://schemas.openxmlformats.org/officeDocument/2006/relationships/image" Target="../media/image175.png"/><Relationship Id="rId2" Type="http://schemas.openxmlformats.org/officeDocument/2006/relationships/image" Target="../media/image177.png"/><Relationship Id="rId16" Type="http://schemas.openxmlformats.org/officeDocument/2006/relationships/image" Target="../media/image1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11" Type="http://schemas.microsoft.com/office/2007/relationships/hdphoto" Target="../media/hdphoto3.wdp"/><Relationship Id="rId5" Type="http://schemas.openxmlformats.org/officeDocument/2006/relationships/image" Target="../media/image1120.png"/><Relationship Id="rId15" Type="http://schemas.openxmlformats.org/officeDocument/2006/relationships/image" Target="../media/image1170.png"/><Relationship Id="rId10" Type="http://schemas.openxmlformats.org/officeDocument/2006/relationships/image" Target="../media/image6.png"/><Relationship Id="rId4" Type="http://schemas.openxmlformats.org/officeDocument/2006/relationships/image" Target="../media/image1110.png"/><Relationship Id="rId9" Type="http://schemas.microsoft.com/office/2007/relationships/hdphoto" Target="../media/hdphoto4.wdp"/><Relationship Id="rId14" Type="http://schemas.openxmlformats.org/officeDocument/2006/relationships/image" Target="../media/image116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1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13" Type="http://schemas.openxmlformats.org/officeDocument/2006/relationships/image" Target="../media/image191.png"/><Relationship Id="rId3" Type="http://schemas.openxmlformats.org/officeDocument/2006/relationships/image" Target="../media/image182.png"/><Relationship Id="rId12" Type="http://schemas.openxmlformats.org/officeDocument/2006/relationships/image" Target="../media/image190.png"/><Relationship Id="rId2" Type="http://schemas.openxmlformats.org/officeDocument/2006/relationships/image" Target="../media/image181.png"/><Relationship Id="rId16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89.png"/><Relationship Id="rId5" Type="http://schemas.openxmlformats.org/officeDocument/2006/relationships/image" Target="../media/image184.png"/><Relationship Id="rId15" Type="http://schemas.openxmlformats.org/officeDocument/2006/relationships/image" Target="../media/image193.png"/><Relationship Id="rId10" Type="http://schemas.openxmlformats.org/officeDocument/2006/relationships/image" Target="../media/image188.png"/><Relationship Id="rId4" Type="http://schemas.openxmlformats.org/officeDocument/2006/relationships/image" Target="../media/image183.png"/><Relationship Id="rId9" Type="http://schemas.openxmlformats.org/officeDocument/2006/relationships/image" Target="../media/image187.png"/><Relationship Id="rId14" Type="http://schemas.openxmlformats.org/officeDocument/2006/relationships/image" Target="../media/image192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13" Type="http://schemas.openxmlformats.org/officeDocument/2006/relationships/image" Target="../media/image211.png"/><Relationship Id="rId18" Type="http://schemas.openxmlformats.org/officeDocument/2006/relationships/image" Target="../media/image216.png"/><Relationship Id="rId3" Type="http://schemas.openxmlformats.org/officeDocument/2006/relationships/image" Target="../media/image203.png"/><Relationship Id="rId7" Type="http://schemas.openxmlformats.org/officeDocument/2006/relationships/image" Target="../media/image206.png"/><Relationship Id="rId12" Type="http://schemas.openxmlformats.org/officeDocument/2006/relationships/image" Target="../media/image210.png"/><Relationship Id="rId17" Type="http://schemas.openxmlformats.org/officeDocument/2006/relationships/image" Target="../media/image215.png"/><Relationship Id="rId2" Type="http://schemas.openxmlformats.org/officeDocument/2006/relationships/image" Target="../media/image178.png"/><Relationship Id="rId16" Type="http://schemas.openxmlformats.org/officeDocument/2006/relationships/image" Target="../media/image2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209.png"/><Relationship Id="rId5" Type="http://schemas.openxmlformats.org/officeDocument/2006/relationships/image" Target="../media/image205.png"/><Relationship Id="rId15" Type="http://schemas.openxmlformats.org/officeDocument/2006/relationships/image" Target="../media/image213.png"/><Relationship Id="rId10" Type="http://schemas.openxmlformats.org/officeDocument/2006/relationships/image" Target="../media/image208.png"/><Relationship Id="rId4" Type="http://schemas.openxmlformats.org/officeDocument/2006/relationships/image" Target="../media/image204.png"/><Relationship Id="rId9" Type="http://schemas.openxmlformats.org/officeDocument/2006/relationships/image" Target="../media/image175.png"/><Relationship Id="rId14" Type="http://schemas.openxmlformats.org/officeDocument/2006/relationships/image" Target="../media/image212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24.png"/><Relationship Id="rId18" Type="http://schemas.openxmlformats.org/officeDocument/2006/relationships/image" Target="../media/image229.png"/><Relationship Id="rId3" Type="http://schemas.openxmlformats.org/officeDocument/2006/relationships/image" Target="../media/image202.png"/><Relationship Id="rId7" Type="http://schemas.openxmlformats.org/officeDocument/2006/relationships/image" Target="../media/image219.png"/><Relationship Id="rId12" Type="http://schemas.openxmlformats.org/officeDocument/2006/relationships/image" Target="../media/image223.png"/><Relationship Id="rId17" Type="http://schemas.openxmlformats.org/officeDocument/2006/relationships/image" Target="../media/image228.png"/><Relationship Id="rId2" Type="http://schemas.openxmlformats.org/officeDocument/2006/relationships/image" Target="../media/image179.png"/><Relationship Id="rId16" Type="http://schemas.openxmlformats.org/officeDocument/2006/relationships/image" Target="../media/image2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222.png"/><Relationship Id="rId5" Type="http://schemas.openxmlformats.org/officeDocument/2006/relationships/image" Target="../media/image218.png"/><Relationship Id="rId15" Type="http://schemas.openxmlformats.org/officeDocument/2006/relationships/image" Target="../media/image226.png"/><Relationship Id="rId10" Type="http://schemas.openxmlformats.org/officeDocument/2006/relationships/image" Target="../media/image221.png"/><Relationship Id="rId4" Type="http://schemas.openxmlformats.org/officeDocument/2006/relationships/image" Target="../media/image217.png"/><Relationship Id="rId9" Type="http://schemas.openxmlformats.org/officeDocument/2006/relationships/image" Target="../media/image175.png"/><Relationship Id="rId14" Type="http://schemas.openxmlformats.org/officeDocument/2006/relationships/image" Target="../media/image225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24.png"/><Relationship Id="rId18" Type="http://schemas.openxmlformats.org/officeDocument/2006/relationships/image" Target="../media/image229.png"/><Relationship Id="rId3" Type="http://schemas.openxmlformats.org/officeDocument/2006/relationships/image" Target="../media/image202.png"/><Relationship Id="rId7" Type="http://schemas.openxmlformats.org/officeDocument/2006/relationships/image" Target="../media/image219.png"/><Relationship Id="rId12" Type="http://schemas.openxmlformats.org/officeDocument/2006/relationships/image" Target="../media/image223.png"/><Relationship Id="rId17" Type="http://schemas.openxmlformats.org/officeDocument/2006/relationships/image" Target="../media/image228.png"/><Relationship Id="rId2" Type="http://schemas.openxmlformats.org/officeDocument/2006/relationships/image" Target="../media/image230.png"/><Relationship Id="rId16" Type="http://schemas.openxmlformats.org/officeDocument/2006/relationships/image" Target="../media/image2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222.png"/><Relationship Id="rId5" Type="http://schemas.openxmlformats.org/officeDocument/2006/relationships/image" Target="../media/image218.png"/><Relationship Id="rId15" Type="http://schemas.openxmlformats.org/officeDocument/2006/relationships/image" Target="../media/image226.png"/><Relationship Id="rId10" Type="http://schemas.openxmlformats.org/officeDocument/2006/relationships/image" Target="../media/image221.png"/><Relationship Id="rId4" Type="http://schemas.openxmlformats.org/officeDocument/2006/relationships/image" Target="../media/image217.png"/><Relationship Id="rId9" Type="http://schemas.openxmlformats.org/officeDocument/2006/relationships/image" Target="../media/image175.png"/><Relationship Id="rId14" Type="http://schemas.openxmlformats.org/officeDocument/2006/relationships/image" Target="../media/image225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image" Target="../media/image6.png"/><Relationship Id="rId3" Type="http://schemas.openxmlformats.org/officeDocument/2006/relationships/image" Target="../media/image7.jpeg"/><Relationship Id="rId7" Type="http://schemas.openxmlformats.org/officeDocument/2006/relationships/image" Target="../media/image196.png"/><Relationship Id="rId12" Type="http://schemas.microsoft.com/office/2007/relationships/hdphoto" Target="../media/hdphoto4.wdp"/><Relationship Id="rId2" Type="http://schemas.openxmlformats.org/officeDocument/2006/relationships/image" Target="../media/image195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png"/><Relationship Id="rId11" Type="http://schemas.openxmlformats.org/officeDocument/2006/relationships/image" Target="../media/image133.png"/><Relationship Id="rId5" Type="http://schemas.openxmlformats.org/officeDocument/2006/relationships/image" Target="../media/image187.png"/><Relationship Id="rId15" Type="http://schemas.openxmlformats.org/officeDocument/2006/relationships/image" Target="../media/image135.png"/><Relationship Id="rId10" Type="http://schemas.openxmlformats.org/officeDocument/2006/relationships/image" Target="../media/image199.png"/><Relationship Id="rId4" Type="http://schemas.openxmlformats.org/officeDocument/2006/relationships/image" Target="../media/image186.png"/><Relationship Id="rId9" Type="http://schemas.openxmlformats.org/officeDocument/2006/relationships/image" Target="../media/image198.png"/><Relationship Id="rId1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3.wdp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image" Target="../media/image6.png"/><Relationship Id="rId3" Type="http://schemas.openxmlformats.org/officeDocument/2006/relationships/image" Target="../media/image7.jpeg"/><Relationship Id="rId7" Type="http://schemas.openxmlformats.org/officeDocument/2006/relationships/image" Target="../media/image196.png"/><Relationship Id="rId12" Type="http://schemas.microsoft.com/office/2007/relationships/hdphoto" Target="../media/hdphoto4.wdp"/><Relationship Id="rId2" Type="http://schemas.openxmlformats.org/officeDocument/2006/relationships/image" Target="../media/image1750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png"/><Relationship Id="rId11" Type="http://schemas.openxmlformats.org/officeDocument/2006/relationships/image" Target="../media/image133.png"/><Relationship Id="rId5" Type="http://schemas.openxmlformats.org/officeDocument/2006/relationships/image" Target="../media/image187.png"/><Relationship Id="rId15" Type="http://schemas.openxmlformats.org/officeDocument/2006/relationships/image" Target="../media/image135.png"/><Relationship Id="rId10" Type="http://schemas.openxmlformats.org/officeDocument/2006/relationships/image" Target="../media/image199.png"/><Relationship Id="rId4" Type="http://schemas.openxmlformats.org/officeDocument/2006/relationships/image" Target="../media/image186.png"/><Relationship Id="rId9" Type="http://schemas.openxmlformats.org/officeDocument/2006/relationships/image" Target="../media/image198.png"/><Relationship Id="rId14" Type="http://schemas.microsoft.com/office/2007/relationships/hdphoto" Target="../media/hdphoto3.wdp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image" Target="../media/image6.png"/><Relationship Id="rId3" Type="http://schemas.openxmlformats.org/officeDocument/2006/relationships/image" Target="../media/image7.jpeg"/><Relationship Id="rId7" Type="http://schemas.openxmlformats.org/officeDocument/2006/relationships/image" Target="../media/image196.png"/><Relationship Id="rId12" Type="http://schemas.microsoft.com/office/2007/relationships/hdphoto" Target="../media/hdphoto4.wdp"/><Relationship Id="rId2" Type="http://schemas.openxmlformats.org/officeDocument/2006/relationships/image" Target="../media/image2170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png"/><Relationship Id="rId11" Type="http://schemas.openxmlformats.org/officeDocument/2006/relationships/image" Target="../media/image133.png"/><Relationship Id="rId5" Type="http://schemas.openxmlformats.org/officeDocument/2006/relationships/image" Target="../media/image187.png"/><Relationship Id="rId15" Type="http://schemas.openxmlformats.org/officeDocument/2006/relationships/image" Target="../media/image135.png"/><Relationship Id="rId10" Type="http://schemas.openxmlformats.org/officeDocument/2006/relationships/image" Target="../media/image199.png"/><Relationship Id="rId4" Type="http://schemas.openxmlformats.org/officeDocument/2006/relationships/image" Target="../media/image186.png"/><Relationship Id="rId9" Type="http://schemas.openxmlformats.org/officeDocument/2006/relationships/image" Target="../media/image198.png"/><Relationship Id="rId14" Type="http://schemas.microsoft.com/office/2007/relationships/hdphoto" Target="../media/hdphoto3.wdp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0.png"/><Relationship Id="rId3" Type="http://schemas.openxmlformats.org/officeDocument/2006/relationships/image" Target="../media/image133.png"/><Relationship Id="rId7" Type="http://schemas.openxmlformats.org/officeDocument/2006/relationships/image" Target="../media/image203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10" Type="http://schemas.openxmlformats.org/officeDocument/2006/relationships/image" Target="../media/image2060.png"/><Relationship Id="rId4" Type="http://schemas.microsoft.com/office/2007/relationships/hdphoto" Target="../media/hdphoto4.wdp"/><Relationship Id="rId9" Type="http://schemas.openxmlformats.org/officeDocument/2006/relationships/image" Target="../media/image2050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13" Type="http://schemas.microsoft.com/office/2007/relationships/hdphoto" Target="../media/hdphoto6.wdp"/><Relationship Id="rId3" Type="http://schemas.openxmlformats.org/officeDocument/2006/relationships/image" Target="../media/image7.jpeg"/><Relationship Id="rId7" Type="http://schemas.openxmlformats.org/officeDocument/2006/relationships/image" Target="../media/image1150.png"/><Relationship Id="rId12" Type="http://schemas.openxmlformats.org/officeDocument/2006/relationships/image" Target="../media/image175.png"/><Relationship Id="rId2" Type="http://schemas.openxmlformats.org/officeDocument/2006/relationships/image" Target="../media/image2180.png"/><Relationship Id="rId16" Type="http://schemas.openxmlformats.org/officeDocument/2006/relationships/image" Target="../media/image1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11" Type="http://schemas.microsoft.com/office/2007/relationships/hdphoto" Target="../media/hdphoto3.wdp"/><Relationship Id="rId5" Type="http://schemas.openxmlformats.org/officeDocument/2006/relationships/image" Target="../media/image1120.png"/><Relationship Id="rId15" Type="http://schemas.openxmlformats.org/officeDocument/2006/relationships/image" Target="../media/image1170.png"/><Relationship Id="rId10" Type="http://schemas.openxmlformats.org/officeDocument/2006/relationships/image" Target="../media/image6.png"/><Relationship Id="rId4" Type="http://schemas.openxmlformats.org/officeDocument/2006/relationships/image" Target="../media/image186.png"/><Relationship Id="rId9" Type="http://schemas.microsoft.com/office/2007/relationships/hdphoto" Target="../media/hdphoto4.wdp"/><Relationship Id="rId14" Type="http://schemas.openxmlformats.org/officeDocument/2006/relationships/image" Target="../media/image1160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microsoft.com/office/2007/relationships/hdphoto" Target="../media/hdphoto6.wdp"/><Relationship Id="rId3" Type="http://schemas.openxmlformats.org/officeDocument/2006/relationships/image" Target="../media/image7.jpeg"/><Relationship Id="rId7" Type="http://schemas.openxmlformats.org/officeDocument/2006/relationships/image" Target="../media/image1150.png"/><Relationship Id="rId12" Type="http://schemas.openxmlformats.org/officeDocument/2006/relationships/image" Target="../media/image175.png"/><Relationship Id="rId2" Type="http://schemas.openxmlformats.org/officeDocument/2006/relationships/image" Target="../media/image2190.png"/><Relationship Id="rId16" Type="http://schemas.openxmlformats.org/officeDocument/2006/relationships/image" Target="../media/image1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11" Type="http://schemas.microsoft.com/office/2007/relationships/hdphoto" Target="../media/hdphoto3.wdp"/><Relationship Id="rId5" Type="http://schemas.openxmlformats.org/officeDocument/2006/relationships/image" Target="../media/image1120.png"/><Relationship Id="rId15" Type="http://schemas.openxmlformats.org/officeDocument/2006/relationships/image" Target="../media/image1170.png"/><Relationship Id="rId10" Type="http://schemas.openxmlformats.org/officeDocument/2006/relationships/image" Target="../media/image6.png"/><Relationship Id="rId4" Type="http://schemas.openxmlformats.org/officeDocument/2006/relationships/image" Target="../media/image1110.png"/><Relationship Id="rId9" Type="http://schemas.microsoft.com/office/2007/relationships/hdphoto" Target="../media/hdphoto4.wdp"/><Relationship Id="rId14" Type="http://schemas.openxmlformats.org/officeDocument/2006/relationships/image" Target="../media/image1160.png"/></Relationships>
</file>

<file path=ppt/slides/_rels/slide8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390.png"/><Relationship Id="rId18" Type="http://schemas.openxmlformats.org/officeDocument/2006/relationships/image" Target="../media/image1440.png"/><Relationship Id="rId3" Type="http://schemas.openxmlformats.org/officeDocument/2006/relationships/image" Target="../media/image1360.png"/><Relationship Id="rId21" Type="http://schemas.openxmlformats.org/officeDocument/2006/relationships/image" Target="../media/image1470.png"/><Relationship Id="rId7" Type="http://schemas.openxmlformats.org/officeDocument/2006/relationships/image" Target="../media/image6.png"/><Relationship Id="rId12" Type="http://schemas.openxmlformats.org/officeDocument/2006/relationships/image" Target="../media/image1380.png"/><Relationship Id="rId17" Type="http://schemas.openxmlformats.org/officeDocument/2006/relationships/image" Target="../media/image1430.png"/><Relationship Id="rId2" Type="http://schemas.openxmlformats.org/officeDocument/2006/relationships/image" Target="../media/image7.jpeg"/><Relationship Id="rId16" Type="http://schemas.openxmlformats.org/officeDocument/2006/relationships/image" Target="../media/image1420.png"/><Relationship Id="rId20" Type="http://schemas.openxmlformats.org/officeDocument/2006/relationships/image" Target="../media/image146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370.png"/><Relationship Id="rId5" Type="http://schemas.openxmlformats.org/officeDocument/2006/relationships/image" Target="../media/image133.png"/><Relationship Id="rId15" Type="http://schemas.openxmlformats.org/officeDocument/2006/relationships/image" Target="../media/image1410.png"/><Relationship Id="rId10" Type="http://schemas.microsoft.com/office/2007/relationships/hdphoto" Target="../media/hdphoto6.wdp"/><Relationship Id="rId19" Type="http://schemas.openxmlformats.org/officeDocument/2006/relationships/image" Target="../media/image1450.png"/><Relationship Id="rId4" Type="http://schemas.openxmlformats.org/officeDocument/2006/relationships/image" Target="../media/image1150.png"/><Relationship Id="rId9" Type="http://schemas.openxmlformats.org/officeDocument/2006/relationships/image" Target="../media/image135.png"/><Relationship Id="rId14" Type="http://schemas.openxmlformats.org/officeDocument/2006/relationships/image" Target="../media/image1400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0.png"/><Relationship Id="rId13" Type="http://schemas.openxmlformats.org/officeDocument/2006/relationships/image" Target="../media/image175.png"/><Relationship Id="rId3" Type="http://schemas.openxmlformats.org/officeDocument/2006/relationships/image" Target="../media/image2200.png"/><Relationship Id="rId7" Type="http://schemas.openxmlformats.org/officeDocument/2006/relationships/image" Target="../media/image175.png"/><Relationship Id="rId12" Type="http://schemas.microsoft.com/office/2007/relationships/hdphoto" Target="../media/hdphoto3.wdp"/><Relationship Id="rId17" Type="http://schemas.openxmlformats.org/officeDocument/2006/relationships/image" Target="../media/image1180.png"/><Relationship Id="rId2" Type="http://schemas.openxmlformats.org/officeDocument/2006/relationships/image" Target="../media/image1480.png"/><Relationship Id="rId16" Type="http://schemas.openxmlformats.org/officeDocument/2006/relationships/image" Target="../media/image1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0.png"/><Relationship Id="rId11" Type="http://schemas.openxmlformats.org/officeDocument/2006/relationships/image" Target="../media/image6.png"/><Relationship Id="rId5" Type="http://schemas.openxmlformats.org/officeDocument/2006/relationships/image" Target="../media/image1110.png"/><Relationship Id="rId15" Type="http://schemas.openxmlformats.org/officeDocument/2006/relationships/image" Target="../media/image1160.png"/><Relationship Id="rId10" Type="http://schemas.microsoft.com/office/2007/relationships/hdphoto" Target="../media/hdphoto4.wdp"/><Relationship Id="rId4" Type="http://schemas.openxmlformats.org/officeDocument/2006/relationships/image" Target="../media/image7.jpeg"/><Relationship Id="rId9" Type="http://schemas.openxmlformats.org/officeDocument/2006/relationships/image" Target="../media/image133.png"/><Relationship Id="rId14" Type="http://schemas.microsoft.com/office/2007/relationships/hdphoto" Target="../media/hdphoto6.wdp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0.png"/><Relationship Id="rId13" Type="http://schemas.openxmlformats.org/officeDocument/2006/relationships/image" Target="../media/image175.png"/><Relationship Id="rId3" Type="http://schemas.openxmlformats.org/officeDocument/2006/relationships/image" Target="../media/image2210.png"/><Relationship Id="rId7" Type="http://schemas.openxmlformats.org/officeDocument/2006/relationships/image" Target="../media/image175.png"/><Relationship Id="rId12" Type="http://schemas.microsoft.com/office/2007/relationships/hdphoto" Target="../media/hdphoto3.wdp"/><Relationship Id="rId17" Type="http://schemas.openxmlformats.org/officeDocument/2006/relationships/image" Target="../media/image1180.png"/><Relationship Id="rId2" Type="http://schemas.openxmlformats.org/officeDocument/2006/relationships/image" Target="../media/image1480.png"/><Relationship Id="rId16" Type="http://schemas.openxmlformats.org/officeDocument/2006/relationships/image" Target="../media/image1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0.png"/><Relationship Id="rId11" Type="http://schemas.openxmlformats.org/officeDocument/2006/relationships/image" Target="../media/image6.png"/><Relationship Id="rId5" Type="http://schemas.openxmlformats.org/officeDocument/2006/relationships/image" Target="../media/image1110.png"/><Relationship Id="rId15" Type="http://schemas.openxmlformats.org/officeDocument/2006/relationships/image" Target="../media/image1160.png"/><Relationship Id="rId10" Type="http://schemas.microsoft.com/office/2007/relationships/hdphoto" Target="../media/hdphoto4.wdp"/><Relationship Id="rId4" Type="http://schemas.openxmlformats.org/officeDocument/2006/relationships/image" Target="../media/image7.jpeg"/><Relationship Id="rId9" Type="http://schemas.openxmlformats.org/officeDocument/2006/relationships/image" Target="../media/image133.png"/><Relationship Id="rId14" Type="http://schemas.microsoft.com/office/2007/relationships/hdphoto" Target="../media/hdphoto6.wdp"/></Relationships>
</file>

<file path=ppt/slides/_rels/slide8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390.png"/><Relationship Id="rId18" Type="http://schemas.openxmlformats.org/officeDocument/2006/relationships/image" Target="../media/image1440.png"/><Relationship Id="rId3" Type="http://schemas.openxmlformats.org/officeDocument/2006/relationships/image" Target="../media/image1360.png"/><Relationship Id="rId7" Type="http://schemas.openxmlformats.org/officeDocument/2006/relationships/image" Target="../media/image6.png"/><Relationship Id="rId12" Type="http://schemas.openxmlformats.org/officeDocument/2006/relationships/image" Target="../media/image1380.png"/><Relationship Id="rId17" Type="http://schemas.openxmlformats.org/officeDocument/2006/relationships/image" Target="../media/image1430.png"/><Relationship Id="rId2" Type="http://schemas.openxmlformats.org/officeDocument/2006/relationships/image" Target="../media/image7.jpeg"/><Relationship Id="rId16" Type="http://schemas.openxmlformats.org/officeDocument/2006/relationships/image" Target="../media/image1420.png"/><Relationship Id="rId20" Type="http://schemas.openxmlformats.org/officeDocument/2006/relationships/image" Target="../media/image146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370.png"/><Relationship Id="rId5" Type="http://schemas.openxmlformats.org/officeDocument/2006/relationships/image" Target="../media/image133.png"/><Relationship Id="rId15" Type="http://schemas.openxmlformats.org/officeDocument/2006/relationships/image" Target="../media/image1410.png"/><Relationship Id="rId10" Type="http://schemas.microsoft.com/office/2007/relationships/hdphoto" Target="../media/hdphoto6.wdp"/><Relationship Id="rId19" Type="http://schemas.openxmlformats.org/officeDocument/2006/relationships/image" Target="../media/image1450.png"/><Relationship Id="rId4" Type="http://schemas.openxmlformats.org/officeDocument/2006/relationships/image" Target="../media/image1150.png"/><Relationship Id="rId9" Type="http://schemas.openxmlformats.org/officeDocument/2006/relationships/image" Target="../media/image135.png"/><Relationship Id="rId14" Type="http://schemas.openxmlformats.org/officeDocument/2006/relationships/image" Target="../media/image1400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microsoft.com/office/2007/relationships/hdphoto" Target="../media/hdphoto6.wdp"/><Relationship Id="rId3" Type="http://schemas.openxmlformats.org/officeDocument/2006/relationships/image" Target="../media/image7.jpeg"/><Relationship Id="rId7" Type="http://schemas.openxmlformats.org/officeDocument/2006/relationships/image" Target="../media/image1150.png"/><Relationship Id="rId12" Type="http://schemas.openxmlformats.org/officeDocument/2006/relationships/image" Target="../media/image175.png"/><Relationship Id="rId2" Type="http://schemas.openxmlformats.org/officeDocument/2006/relationships/image" Target="../media/image1510.png"/><Relationship Id="rId16" Type="http://schemas.openxmlformats.org/officeDocument/2006/relationships/image" Target="../media/image1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11" Type="http://schemas.microsoft.com/office/2007/relationships/hdphoto" Target="../media/hdphoto3.wdp"/><Relationship Id="rId5" Type="http://schemas.openxmlformats.org/officeDocument/2006/relationships/image" Target="../media/image1120.png"/><Relationship Id="rId15" Type="http://schemas.openxmlformats.org/officeDocument/2006/relationships/image" Target="../media/image1170.png"/><Relationship Id="rId10" Type="http://schemas.openxmlformats.org/officeDocument/2006/relationships/image" Target="../media/image6.png"/><Relationship Id="rId4" Type="http://schemas.openxmlformats.org/officeDocument/2006/relationships/image" Target="../media/image1110.png"/><Relationship Id="rId9" Type="http://schemas.microsoft.com/office/2007/relationships/hdphoto" Target="../media/hdphoto4.wdp"/><Relationship Id="rId14" Type="http://schemas.openxmlformats.org/officeDocument/2006/relationships/image" Target="../media/image11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3.wdp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2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The Price of Anarchy in Auctions</a:t>
            </a:r>
            <a:br>
              <a:rPr lang="en-US" sz="4800" dirty="0" smtClean="0"/>
            </a:br>
            <a:r>
              <a:rPr lang="en-US" sz="3200" dirty="0" smtClean="0"/>
              <a:t>Part II: The Smoothness Framework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4645489"/>
            <a:ext cx="3825240" cy="1069848"/>
          </a:xfrm>
        </p:spPr>
        <p:txBody>
          <a:bodyPr>
            <a:noAutofit/>
          </a:bodyPr>
          <a:lstStyle/>
          <a:p>
            <a:pPr algn="ctr"/>
            <a:r>
              <a:rPr lang="en-US" sz="2400" b="0" dirty="0" smtClean="0"/>
              <a:t>Jason Hartline</a:t>
            </a:r>
          </a:p>
          <a:p>
            <a:pPr algn="ctr"/>
            <a:r>
              <a:rPr lang="en-US" sz="2400" b="0" dirty="0" smtClean="0"/>
              <a:t>Northwestern University</a:t>
            </a:r>
            <a:endParaRPr lang="en-US" sz="2400" b="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413330" y="4645489"/>
            <a:ext cx="3502152" cy="106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0" dirty="0" smtClean="0"/>
              <a:t>Vasilis Syrgkanis</a:t>
            </a:r>
          </a:p>
          <a:p>
            <a:pPr algn="ctr"/>
            <a:r>
              <a:rPr lang="en-US" sz="2400" b="0" dirty="0" smtClean="0"/>
              <a:t>Cornell University</a:t>
            </a:r>
            <a:endParaRPr lang="en-US" sz="2400" b="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283964" y="6172200"/>
            <a:ext cx="3502152" cy="456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December 11, 2013</a:t>
            </a:r>
          </a:p>
        </p:txBody>
      </p:sp>
    </p:spTree>
    <p:extLst>
      <p:ext uri="{BB962C8B-B14F-4D97-AF65-F5344CB8AC3E}">
        <p14:creationId xmlns:p14="http://schemas.microsoft.com/office/powerpoint/2010/main" val="409339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First-Price Auction </a:t>
            </a:r>
            <a:br>
              <a:rPr lang="en-US" dirty="0"/>
            </a:br>
            <a:r>
              <a:rPr lang="en-US" sz="3600" dirty="0" smtClean="0">
                <a:solidFill>
                  <a:prstClr val="white">
                    <a:lumMod val="50000"/>
                  </a:prstClr>
                </a:solidFill>
              </a:rPr>
              <a:t>Simpler: PNE and complete Information</a:t>
            </a:r>
            <a:endParaRPr lang="en-US" dirty="0"/>
          </a:p>
        </p:txBody>
      </p:sp>
      <p:pic>
        <p:nvPicPr>
          <p:cNvPr id="4" name="Picture 3" descr="http://www.bitrebels.com/wp-content/uploads/2012/02/la-sardina-lomo-camera-ki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636" b="90000" l="9906" r="70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91" t="33465" r="23184" b="17067"/>
          <a:stretch/>
        </p:blipFill>
        <p:spPr bwMode="auto">
          <a:xfrm>
            <a:off x="3588799" y="4063011"/>
            <a:ext cx="935589" cy="70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an_dollars.jpg"/>
          <p:cNvPicPr>
            <a:picLocks noChangeAspect="1"/>
          </p:cNvPicPr>
          <p:nvPr/>
        </p:nvPicPr>
        <p:blipFill>
          <a:blip r:embed="rId4" cstate="print"/>
          <a:srcRect r="16091"/>
          <a:stretch>
            <a:fillRect/>
          </a:stretch>
        </p:blipFill>
        <p:spPr>
          <a:xfrm>
            <a:off x="1617098" y="2665496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man_dollars.jpg"/>
          <p:cNvPicPr>
            <a:picLocks noChangeAspect="1"/>
          </p:cNvPicPr>
          <p:nvPr/>
        </p:nvPicPr>
        <p:blipFill>
          <a:blip r:embed="rId4" cstate="print"/>
          <a:srcRect r="16091"/>
          <a:stretch>
            <a:fillRect/>
          </a:stretch>
        </p:blipFill>
        <p:spPr>
          <a:xfrm>
            <a:off x="1597353" y="4025700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man_dollars.jpg"/>
          <p:cNvPicPr>
            <a:picLocks noChangeAspect="1"/>
          </p:cNvPicPr>
          <p:nvPr/>
        </p:nvPicPr>
        <p:blipFill>
          <a:blip r:embed="rId4" cstate="print"/>
          <a:srcRect r="16091"/>
          <a:stretch>
            <a:fillRect/>
          </a:stretch>
        </p:blipFill>
        <p:spPr>
          <a:xfrm>
            <a:off x="1645327" y="54173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Callout 14"/>
              <p:cNvSpPr/>
              <p:nvPr/>
            </p:nvSpPr>
            <p:spPr>
              <a:xfrm>
                <a:off x="1016830" y="2133600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Oval Callou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830" y="2133600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Callout 18"/>
              <p:cNvSpPr/>
              <p:nvPr/>
            </p:nvSpPr>
            <p:spPr>
              <a:xfrm>
                <a:off x="1016830" y="3518861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Oval Callout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830" y="3518861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Callout 19"/>
              <p:cNvSpPr/>
              <p:nvPr/>
            </p:nvSpPr>
            <p:spPr>
              <a:xfrm>
                <a:off x="1016830" y="4870394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Oval Callout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830" y="4870394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 rot="5400000">
                <a:off x="1161227" y="2947537"/>
                <a:ext cx="473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161227" y="2947537"/>
                <a:ext cx="473206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 rot="5400000">
                <a:off x="1128110" y="4335900"/>
                <a:ext cx="473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128110" y="4335900"/>
                <a:ext cx="473206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>
            <a:stCxn id="5" idx="6"/>
            <a:endCxn id="4" idx="1"/>
          </p:cNvCxnSpPr>
          <p:nvPr/>
        </p:nvCxnSpPr>
        <p:spPr>
          <a:xfrm>
            <a:off x="2413344" y="3081045"/>
            <a:ext cx="1175455" cy="13349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656380" y="2971800"/>
                <a:ext cx="467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380" y="2971800"/>
                <a:ext cx="467820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10</a:t>
            </a:fld>
            <a:endParaRPr lang="en-US" dirty="0"/>
          </a:p>
        </p:txBody>
      </p:sp>
      <p:cxnSp>
        <p:nvCxnSpPr>
          <p:cNvPr id="31" name="Straight Arrow Connector 30"/>
          <p:cNvCxnSpPr>
            <a:endCxn id="4" idx="1"/>
          </p:cNvCxnSpPr>
          <p:nvPr/>
        </p:nvCxnSpPr>
        <p:spPr>
          <a:xfrm flipV="1">
            <a:off x="2356560" y="4416034"/>
            <a:ext cx="1232239" cy="195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7" idx="6"/>
            <a:endCxn id="4" idx="1"/>
          </p:cNvCxnSpPr>
          <p:nvPr/>
        </p:nvCxnSpPr>
        <p:spPr>
          <a:xfrm flipV="1">
            <a:off x="2441573" y="4416034"/>
            <a:ext cx="1147226" cy="14168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393573" y="4056460"/>
                <a:ext cx="467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573" y="4056460"/>
                <a:ext cx="467820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636496" y="5446633"/>
                <a:ext cx="467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496" y="5446633"/>
                <a:ext cx="46782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76625" y="2093976"/>
                <a:ext cx="5585247" cy="4470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: common knowledge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i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i="1" dirty="0" smtClean="0"/>
                  <a:t> </a:t>
                </a:r>
                <a:r>
                  <a:rPr lang="en-US" sz="2400" dirty="0" smtClean="0"/>
                  <a:t>maximizes utility: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i="1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i="1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Equilibrium Welfare: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𝑆𝑊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Optimal Welfare: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625" y="2093976"/>
                <a:ext cx="5585247" cy="4470326"/>
              </a:xfrm>
              <a:prstGeom prst="rect">
                <a:avLst/>
              </a:prstGeom>
              <a:blipFill rotWithShape="0">
                <a:blip r:embed="rId13"/>
                <a:stretch>
                  <a:fillRect l="-1528" t="-955" r="-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85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First-Price Auction </a:t>
            </a:r>
            <a:br>
              <a:rPr lang="en-US" dirty="0"/>
            </a:br>
            <a:r>
              <a:rPr lang="en-US" sz="3600" dirty="0" smtClean="0">
                <a:solidFill>
                  <a:prstClr val="white">
                    <a:lumMod val="50000"/>
                  </a:prstClr>
                </a:solidFill>
              </a:rPr>
              <a:t>Simpler: PNE and complete Information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410200" y="3690122"/>
                <a:ext cx="6061596" cy="989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𝑃𝑜𝐴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𝑂𝑃𝑇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>
                              <a:latin typeface="Cambria Math" panose="02040503050406030204" pitchFamily="18" charset="0"/>
                            </a:rPr>
                            <m:t>𝐯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𝑆𝑊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>
                              <a:latin typeface="Cambria Math" panose="02040503050406030204" pitchFamily="18" charset="0"/>
                            </a:rPr>
                            <m:t>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690122"/>
                <a:ext cx="6061596" cy="98943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 descr="http://www.bitrebels.com/wp-content/uploads/2012/02/la-sardina-lomo-camera-ki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636" b="90000" l="9906" r="70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91" t="33465" r="23184" b="17067"/>
          <a:stretch/>
        </p:blipFill>
        <p:spPr bwMode="auto">
          <a:xfrm>
            <a:off x="3198013" y="4063011"/>
            <a:ext cx="935589" cy="70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man_dollars.jpg"/>
          <p:cNvPicPr>
            <a:picLocks noChangeAspect="1"/>
          </p:cNvPicPr>
          <p:nvPr/>
        </p:nvPicPr>
        <p:blipFill>
          <a:blip r:embed="rId5" cstate="print"/>
          <a:srcRect r="16091"/>
          <a:stretch>
            <a:fillRect/>
          </a:stretch>
        </p:blipFill>
        <p:spPr>
          <a:xfrm>
            <a:off x="1226312" y="2665496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 descr="man_dollars.jpg"/>
          <p:cNvPicPr>
            <a:picLocks noChangeAspect="1"/>
          </p:cNvPicPr>
          <p:nvPr/>
        </p:nvPicPr>
        <p:blipFill>
          <a:blip r:embed="rId5" cstate="print"/>
          <a:srcRect r="16091"/>
          <a:stretch>
            <a:fillRect/>
          </a:stretch>
        </p:blipFill>
        <p:spPr>
          <a:xfrm>
            <a:off x="1206567" y="4025700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 descr="man_dollars.jpg"/>
          <p:cNvPicPr>
            <a:picLocks noChangeAspect="1"/>
          </p:cNvPicPr>
          <p:nvPr/>
        </p:nvPicPr>
        <p:blipFill>
          <a:blip r:embed="rId5" cstate="print"/>
          <a:srcRect r="16091"/>
          <a:stretch>
            <a:fillRect/>
          </a:stretch>
        </p:blipFill>
        <p:spPr>
          <a:xfrm>
            <a:off x="1254541" y="54173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Callout 29"/>
              <p:cNvSpPr/>
              <p:nvPr/>
            </p:nvSpPr>
            <p:spPr>
              <a:xfrm>
                <a:off x="626044" y="2133600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Oval Callout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44" y="2133600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Callout 31"/>
              <p:cNvSpPr/>
              <p:nvPr/>
            </p:nvSpPr>
            <p:spPr>
              <a:xfrm>
                <a:off x="626044" y="3518861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Oval Callout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44" y="3518861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Callout 35"/>
              <p:cNvSpPr/>
              <p:nvPr/>
            </p:nvSpPr>
            <p:spPr>
              <a:xfrm>
                <a:off x="626044" y="4870394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Oval Callout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44" y="4870394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 rot="5400000">
                <a:off x="770441" y="2947537"/>
                <a:ext cx="473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70441" y="2947537"/>
                <a:ext cx="473206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 rot="5400000">
                <a:off x="737324" y="4335900"/>
                <a:ext cx="473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37324" y="4335900"/>
                <a:ext cx="473206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>
            <a:stCxn id="25" idx="6"/>
            <a:endCxn id="24" idx="1"/>
          </p:cNvCxnSpPr>
          <p:nvPr/>
        </p:nvCxnSpPr>
        <p:spPr>
          <a:xfrm>
            <a:off x="2022558" y="3081045"/>
            <a:ext cx="1175455" cy="13349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265594" y="2971800"/>
                <a:ext cx="4678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594" y="2971800"/>
                <a:ext cx="467820" cy="400110"/>
              </a:xfrm>
              <a:prstGeom prst="rect">
                <a:avLst/>
              </a:prstGeom>
              <a:blipFill rotWithShape="0">
                <a:blip r:embed="rId11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>
            <a:endCxn id="24" idx="1"/>
          </p:cNvCxnSpPr>
          <p:nvPr/>
        </p:nvCxnSpPr>
        <p:spPr>
          <a:xfrm flipV="1">
            <a:off x="1965774" y="4416034"/>
            <a:ext cx="1232239" cy="195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9" idx="6"/>
            <a:endCxn id="24" idx="1"/>
          </p:cNvCxnSpPr>
          <p:nvPr/>
        </p:nvCxnSpPr>
        <p:spPr>
          <a:xfrm flipV="1">
            <a:off x="2050787" y="4416034"/>
            <a:ext cx="1147226" cy="14168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002787" y="4056460"/>
                <a:ext cx="4678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787" y="4056460"/>
                <a:ext cx="467820" cy="400110"/>
              </a:xfrm>
              <a:prstGeom prst="rect">
                <a:avLst/>
              </a:prstGeom>
              <a:blipFill rotWithShape="0">
                <a:blip r:embed="rId1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245710" y="5446633"/>
                <a:ext cx="4678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710" y="5446633"/>
                <a:ext cx="467820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731516" y="4797352"/>
                <a:ext cx="1840484" cy="495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516" y="4797352"/>
                <a:ext cx="1840484" cy="495007"/>
              </a:xfrm>
              <a:prstGeom prst="rect">
                <a:avLst/>
              </a:prstGeom>
              <a:blipFill rotWithShape="0">
                <a:blip r:embed="rId14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825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First-Price Auction </a:t>
            </a:r>
            <a:br>
              <a:rPr lang="en-US" dirty="0"/>
            </a:br>
            <a:r>
              <a:rPr lang="en-US" sz="3600" dirty="0">
                <a:solidFill>
                  <a:prstClr val="white">
                    <a:lumMod val="50000"/>
                  </a:prstClr>
                </a:solidFill>
              </a:rPr>
              <a:t>Simpler: PNE and complete Information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24388" y="2167217"/>
                <a:ext cx="61557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C00000"/>
                    </a:solidFill>
                  </a:rPr>
                  <a:t>Theorem.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𝑃𝑜𝐴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88" y="2167217"/>
                <a:ext cx="6155753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1485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24388" y="2939307"/>
                <a:ext cx="74268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C00000"/>
                    </a:solidFill>
                  </a:rPr>
                  <a:t>Proof.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H</a:t>
                </a:r>
                <a:r>
                  <a:rPr lang="en-US" sz="2400" dirty="0" smtClean="0"/>
                  <a:t>ighest </a:t>
                </a:r>
                <a:r>
                  <a:rPr lang="en-US" sz="2400" dirty="0"/>
                  <a:t>value player can </a:t>
                </a:r>
                <a:r>
                  <a:rPr lang="en-US" sz="2400" dirty="0" smtClean="0"/>
                  <a:t>deviate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𝐛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88" y="2939307"/>
                <a:ext cx="7426820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231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78202" y="4624168"/>
                <a:ext cx="7373006" cy="98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202" y="4624168"/>
                <a:ext cx="7373006" cy="98854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24388" y="3642966"/>
                <a:ext cx="74268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        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dirty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2400" b="1" i="0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0" dirty="0"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88" y="3642966"/>
                <a:ext cx="7426820" cy="830997"/>
              </a:xfrm>
              <a:prstGeom prst="rect">
                <a:avLst/>
              </a:prstGeom>
              <a:blipFill rotWithShape="0">
                <a:blip r:embed="rId5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79394" y="5993681"/>
            <a:ext cx="282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By PNE condition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6200000">
            <a:off x="6367951" y="5538787"/>
            <a:ext cx="316941" cy="32918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 descr="http://www.bitrebels.com/wp-content/uploads/2012/02/la-sardina-lomo-camera-kit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636" b="90000" l="9906" r="70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91" t="33465" r="23184" b="17067"/>
          <a:stretch/>
        </p:blipFill>
        <p:spPr bwMode="auto">
          <a:xfrm>
            <a:off x="3198013" y="4063011"/>
            <a:ext cx="935589" cy="70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man_dollars.jpg"/>
          <p:cNvPicPr>
            <a:picLocks noChangeAspect="1"/>
          </p:cNvPicPr>
          <p:nvPr/>
        </p:nvPicPr>
        <p:blipFill>
          <a:blip r:embed="rId8" cstate="print"/>
          <a:srcRect r="16091"/>
          <a:stretch>
            <a:fillRect/>
          </a:stretch>
        </p:blipFill>
        <p:spPr>
          <a:xfrm>
            <a:off x="1226312" y="2665496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48" descr="man_dollars.jpg"/>
          <p:cNvPicPr>
            <a:picLocks noChangeAspect="1"/>
          </p:cNvPicPr>
          <p:nvPr/>
        </p:nvPicPr>
        <p:blipFill>
          <a:blip r:embed="rId8" cstate="print"/>
          <a:srcRect r="16091"/>
          <a:stretch>
            <a:fillRect/>
          </a:stretch>
        </p:blipFill>
        <p:spPr>
          <a:xfrm>
            <a:off x="1206567" y="4025700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Picture 49" descr="man_dollars.jpg"/>
          <p:cNvPicPr>
            <a:picLocks noChangeAspect="1"/>
          </p:cNvPicPr>
          <p:nvPr/>
        </p:nvPicPr>
        <p:blipFill>
          <a:blip r:embed="rId8" cstate="print"/>
          <a:srcRect r="16091"/>
          <a:stretch>
            <a:fillRect/>
          </a:stretch>
        </p:blipFill>
        <p:spPr>
          <a:xfrm>
            <a:off x="1254541" y="54173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Callout 50"/>
              <p:cNvSpPr/>
              <p:nvPr/>
            </p:nvSpPr>
            <p:spPr>
              <a:xfrm>
                <a:off x="626044" y="2133600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Oval Callout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44" y="2133600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Callout 51"/>
              <p:cNvSpPr/>
              <p:nvPr/>
            </p:nvSpPr>
            <p:spPr>
              <a:xfrm>
                <a:off x="626044" y="3518861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Oval Callout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44" y="3518861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val Callout 52"/>
              <p:cNvSpPr/>
              <p:nvPr/>
            </p:nvSpPr>
            <p:spPr>
              <a:xfrm>
                <a:off x="626044" y="4870394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Oval Callout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44" y="4870394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 rot="5400000">
                <a:off x="770441" y="2947537"/>
                <a:ext cx="473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70441" y="2947537"/>
                <a:ext cx="473206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 rot="5400000">
                <a:off x="737324" y="4335900"/>
                <a:ext cx="473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37324" y="4335900"/>
                <a:ext cx="473206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>
            <a:stCxn id="48" idx="6"/>
            <a:endCxn id="47" idx="1"/>
          </p:cNvCxnSpPr>
          <p:nvPr/>
        </p:nvCxnSpPr>
        <p:spPr>
          <a:xfrm>
            <a:off x="2022558" y="3081045"/>
            <a:ext cx="1175455" cy="13349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265594" y="2971800"/>
                <a:ext cx="4678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594" y="2971800"/>
                <a:ext cx="467820" cy="400110"/>
              </a:xfrm>
              <a:prstGeom prst="rect">
                <a:avLst/>
              </a:prstGeom>
              <a:blipFill rotWithShape="0">
                <a:blip r:embed="rId1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>
            <a:endCxn id="47" idx="1"/>
          </p:cNvCxnSpPr>
          <p:nvPr/>
        </p:nvCxnSpPr>
        <p:spPr>
          <a:xfrm flipV="1">
            <a:off x="1965774" y="4416034"/>
            <a:ext cx="1232239" cy="195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0" idx="6"/>
            <a:endCxn id="47" idx="1"/>
          </p:cNvCxnSpPr>
          <p:nvPr/>
        </p:nvCxnSpPr>
        <p:spPr>
          <a:xfrm flipV="1">
            <a:off x="2050787" y="4416034"/>
            <a:ext cx="1147226" cy="14168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002787" y="4056460"/>
                <a:ext cx="4678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787" y="4056460"/>
                <a:ext cx="467820" cy="400110"/>
              </a:xfrm>
              <a:prstGeom prst="rect">
                <a:avLst/>
              </a:prstGeom>
              <a:blipFill rotWithShape="0">
                <a:blip r:embed="rId1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245710" y="5446633"/>
                <a:ext cx="4678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710" y="5446633"/>
                <a:ext cx="467820" cy="40011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731516" y="4797352"/>
                <a:ext cx="1840484" cy="495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516" y="4797352"/>
                <a:ext cx="1840484" cy="495007"/>
              </a:xfrm>
              <a:prstGeom prst="rect">
                <a:avLst/>
              </a:prstGeom>
              <a:blipFill rotWithShape="0">
                <a:blip r:embed="rId17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19523" y="4624168"/>
                <a:ext cx="1762277" cy="988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</m:d>
                        </m:e>
                      </m:nary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523" y="4624168"/>
                <a:ext cx="1762277" cy="98854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263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28" grpId="0"/>
      <p:bldP spid="8" grpId="0"/>
      <p:bldP spid="9" grpId="0" animBg="1"/>
      <p:bldP spid="57" grpId="0"/>
      <p:bldP spid="60" grpId="0"/>
      <p:bldP spid="61" grpId="0"/>
      <p:bldP spid="62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78202" y="4624168"/>
                <a:ext cx="7373006" cy="98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𝑅𝐸𝑉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202" y="4624168"/>
                <a:ext cx="7373006" cy="98854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First-Price Auction </a:t>
            </a:r>
            <a:br>
              <a:rPr lang="en-US" dirty="0"/>
            </a:br>
            <a:r>
              <a:rPr lang="en-US" sz="3600" dirty="0">
                <a:solidFill>
                  <a:prstClr val="white">
                    <a:lumMod val="50000"/>
                  </a:prstClr>
                </a:solidFill>
              </a:rPr>
              <a:t>Simpler: PNE and complete Information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24388" y="2167217"/>
                <a:ext cx="61557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C00000"/>
                    </a:solidFill>
                  </a:rPr>
                  <a:t>Theorem.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𝑃𝑜𝐴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88" y="2167217"/>
                <a:ext cx="6155753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485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24388" y="2939307"/>
                <a:ext cx="74268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C00000"/>
                    </a:solidFill>
                  </a:rPr>
                  <a:t>Proof.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H</a:t>
                </a:r>
                <a:r>
                  <a:rPr lang="en-US" sz="2400" dirty="0" smtClean="0"/>
                  <a:t>ighest </a:t>
                </a:r>
                <a:r>
                  <a:rPr lang="en-US" sz="2400" dirty="0"/>
                  <a:t>value player can </a:t>
                </a:r>
                <a:r>
                  <a:rPr lang="en-US" sz="2400" dirty="0" smtClean="0"/>
                  <a:t>deviate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𝐛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88" y="2939307"/>
                <a:ext cx="7426820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231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24388" y="3642966"/>
                <a:ext cx="74268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        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dirty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2400" b="1" i="0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0" dirty="0"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88" y="3642966"/>
                <a:ext cx="7426820" cy="830997"/>
              </a:xfrm>
              <a:prstGeom prst="rect">
                <a:avLst/>
              </a:prstGeom>
              <a:blipFill rotWithShape="0">
                <a:blip r:embed="rId5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13</a:t>
            </a:fld>
            <a:endParaRPr lang="en-US" dirty="0"/>
          </a:p>
        </p:txBody>
      </p:sp>
      <p:pic>
        <p:nvPicPr>
          <p:cNvPr id="47" name="Picture 46" descr="http://www.bitrebels.com/wp-content/uploads/2012/02/la-sardina-lomo-camera-kit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636" b="90000" l="9906" r="70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91" t="33465" r="23184" b="17067"/>
          <a:stretch/>
        </p:blipFill>
        <p:spPr bwMode="auto">
          <a:xfrm>
            <a:off x="3198013" y="4063011"/>
            <a:ext cx="935589" cy="70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man_dollars.jpg"/>
          <p:cNvPicPr>
            <a:picLocks noChangeAspect="1"/>
          </p:cNvPicPr>
          <p:nvPr/>
        </p:nvPicPr>
        <p:blipFill>
          <a:blip r:embed="rId8" cstate="print"/>
          <a:srcRect r="16091"/>
          <a:stretch>
            <a:fillRect/>
          </a:stretch>
        </p:blipFill>
        <p:spPr>
          <a:xfrm>
            <a:off x="1226312" y="2665496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48" descr="man_dollars.jpg"/>
          <p:cNvPicPr>
            <a:picLocks noChangeAspect="1"/>
          </p:cNvPicPr>
          <p:nvPr/>
        </p:nvPicPr>
        <p:blipFill>
          <a:blip r:embed="rId8" cstate="print"/>
          <a:srcRect r="16091"/>
          <a:stretch>
            <a:fillRect/>
          </a:stretch>
        </p:blipFill>
        <p:spPr>
          <a:xfrm>
            <a:off x="1206567" y="4025700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Picture 49" descr="man_dollars.jpg"/>
          <p:cNvPicPr>
            <a:picLocks noChangeAspect="1"/>
          </p:cNvPicPr>
          <p:nvPr/>
        </p:nvPicPr>
        <p:blipFill>
          <a:blip r:embed="rId8" cstate="print"/>
          <a:srcRect r="16091"/>
          <a:stretch>
            <a:fillRect/>
          </a:stretch>
        </p:blipFill>
        <p:spPr>
          <a:xfrm>
            <a:off x="1254541" y="54173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Callout 50"/>
              <p:cNvSpPr/>
              <p:nvPr/>
            </p:nvSpPr>
            <p:spPr>
              <a:xfrm>
                <a:off x="626044" y="2133600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Oval Callout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44" y="2133600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Callout 51"/>
              <p:cNvSpPr/>
              <p:nvPr/>
            </p:nvSpPr>
            <p:spPr>
              <a:xfrm>
                <a:off x="626044" y="3518861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Oval Callout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44" y="3518861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val Callout 52"/>
              <p:cNvSpPr/>
              <p:nvPr/>
            </p:nvSpPr>
            <p:spPr>
              <a:xfrm>
                <a:off x="626044" y="4870394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Oval Callout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44" y="4870394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 rot="5400000">
                <a:off x="770441" y="2947537"/>
                <a:ext cx="473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70441" y="2947537"/>
                <a:ext cx="473206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 rot="5400000">
                <a:off x="737324" y="4335900"/>
                <a:ext cx="473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37324" y="4335900"/>
                <a:ext cx="473206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>
            <a:stCxn id="48" idx="6"/>
            <a:endCxn id="47" idx="1"/>
          </p:cNvCxnSpPr>
          <p:nvPr/>
        </p:nvCxnSpPr>
        <p:spPr>
          <a:xfrm>
            <a:off x="2022558" y="3081045"/>
            <a:ext cx="1175455" cy="13349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265594" y="2971800"/>
                <a:ext cx="4678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594" y="2971800"/>
                <a:ext cx="467820" cy="400110"/>
              </a:xfrm>
              <a:prstGeom prst="rect">
                <a:avLst/>
              </a:prstGeom>
              <a:blipFill rotWithShape="0">
                <a:blip r:embed="rId1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>
            <a:endCxn id="47" idx="1"/>
          </p:cNvCxnSpPr>
          <p:nvPr/>
        </p:nvCxnSpPr>
        <p:spPr>
          <a:xfrm flipV="1">
            <a:off x="1965774" y="4416034"/>
            <a:ext cx="1232239" cy="195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0" idx="6"/>
            <a:endCxn id="47" idx="1"/>
          </p:cNvCxnSpPr>
          <p:nvPr/>
        </p:nvCxnSpPr>
        <p:spPr>
          <a:xfrm flipV="1">
            <a:off x="2050787" y="4416034"/>
            <a:ext cx="1147226" cy="14168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002787" y="4056460"/>
                <a:ext cx="4678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787" y="4056460"/>
                <a:ext cx="467820" cy="400110"/>
              </a:xfrm>
              <a:prstGeom prst="rect">
                <a:avLst/>
              </a:prstGeom>
              <a:blipFill rotWithShape="0">
                <a:blip r:embed="rId1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245710" y="5446633"/>
                <a:ext cx="4678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710" y="5446633"/>
                <a:ext cx="467820" cy="40011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731516" y="4797352"/>
                <a:ext cx="1840484" cy="495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516" y="4797352"/>
                <a:ext cx="1840484" cy="495007"/>
              </a:xfrm>
              <a:prstGeom prst="rect">
                <a:avLst/>
              </a:prstGeom>
              <a:blipFill rotWithShape="0">
                <a:blip r:embed="rId17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71973" y="4830694"/>
                <a:ext cx="17098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𝑈𝑇𝐼𝐿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)≥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973" y="4830694"/>
                <a:ext cx="1709827" cy="461665"/>
              </a:xfrm>
              <a:prstGeom prst="rect">
                <a:avLst/>
              </a:prstGeom>
              <a:blipFill rotWithShape="0">
                <a:blip r:embed="rId18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524389" y="5652121"/>
                <a:ext cx="60674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𝑈𝑇𝐼𝐿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𝑅𝐸𝑉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89" y="5652121"/>
                <a:ext cx="6067412" cy="461665"/>
              </a:xfrm>
              <a:prstGeom prst="rect">
                <a:avLst/>
              </a:prstGeom>
              <a:blipFill rotWithShape="0">
                <a:blip r:embed="rId1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638800" y="6284843"/>
                <a:ext cx="54459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𝑆𝑊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)≥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6284843"/>
                <a:ext cx="5445976" cy="461665"/>
              </a:xfrm>
              <a:prstGeom prst="rect">
                <a:avLst/>
              </a:prstGeom>
              <a:blipFill rotWithShape="0">
                <a:blip r:embed="rId20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041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extensions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00200" y="2438400"/>
                <a:ext cx="9372600" cy="4050792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What if conclusions for PNE </a:t>
                </a:r>
                <a:r>
                  <a:rPr lang="en-US" sz="2400" dirty="0"/>
                  <a:t>of </a:t>
                </a:r>
                <a:r>
                  <a:rPr lang="en-US" sz="2400" dirty="0" smtClean="0"/>
                  <a:t>complete </a:t>
                </a:r>
                <a:r>
                  <a:rPr lang="en-US" sz="2400" dirty="0"/>
                  <a:t>information </a:t>
                </a:r>
                <a:r>
                  <a:rPr lang="en-US" sz="2400" dirty="0" smtClean="0"/>
                  <a:t>directly extended to: </a:t>
                </a:r>
              </a:p>
              <a:p>
                <a:pPr lvl="1"/>
                <a:r>
                  <a:rPr lang="en-US" sz="2200" dirty="0" smtClean="0"/>
                  <a:t>incomplete information BNE </a:t>
                </a:r>
              </a:p>
              <a:p>
                <a:pPr lvl="1"/>
                <a:r>
                  <a:rPr lang="en-US" sz="2200" dirty="0" smtClean="0"/>
                  <a:t>simultaneous </a:t>
                </a:r>
                <a:r>
                  <a:rPr lang="en-US" sz="2200" dirty="0"/>
                  <a:t>composition of single-item </a:t>
                </a:r>
                <a:r>
                  <a:rPr lang="en-US" sz="2200" dirty="0" smtClean="0"/>
                  <a:t>auctions</a:t>
                </a:r>
                <a:endParaRPr lang="en-US" sz="22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Obviously: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𝑃𝑜𝐴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 smtClean="0"/>
                  <a:t> doesn’t carry over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Possible, but we need to restrict the type of analysis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0200" y="2438400"/>
                <a:ext cx="9372600" cy="4050792"/>
              </a:xfrm>
              <a:blipFill rotWithShape="0">
                <a:blip r:embed="rId2"/>
                <a:stretch>
                  <a:fillRect l="-586" t="-1955" r="-1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13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in previous PNE proof</a:t>
            </a:r>
            <a:endParaRPr lang="en-US" dirty="0"/>
          </a:p>
        </p:txBody>
      </p:sp>
      <p:pic>
        <p:nvPicPr>
          <p:cNvPr id="4" name="Picture 3" descr="http://www.bitrebels.com/wp-content/uploads/2012/02/la-sardina-lomo-camera-ki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636" b="90000" l="9906" r="70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91" t="33465" r="23184" b="17067"/>
          <a:stretch/>
        </p:blipFill>
        <p:spPr bwMode="auto">
          <a:xfrm>
            <a:off x="3714969" y="4063011"/>
            <a:ext cx="935589" cy="70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an_dollars.jpg"/>
          <p:cNvPicPr>
            <a:picLocks noChangeAspect="1"/>
          </p:cNvPicPr>
          <p:nvPr/>
        </p:nvPicPr>
        <p:blipFill>
          <a:blip r:embed="rId4" cstate="print"/>
          <a:srcRect r="16091"/>
          <a:stretch>
            <a:fillRect/>
          </a:stretch>
        </p:blipFill>
        <p:spPr>
          <a:xfrm>
            <a:off x="1743268" y="28898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man_dollars.jpg"/>
          <p:cNvPicPr>
            <a:picLocks noChangeAspect="1"/>
          </p:cNvPicPr>
          <p:nvPr/>
        </p:nvPicPr>
        <p:blipFill>
          <a:blip r:embed="rId4" cstate="print"/>
          <a:srcRect r="16091"/>
          <a:stretch>
            <a:fillRect/>
          </a:stretch>
        </p:blipFill>
        <p:spPr>
          <a:xfrm>
            <a:off x="1723523" y="4025700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man_dollars.jpg"/>
          <p:cNvPicPr>
            <a:picLocks noChangeAspect="1"/>
          </p:cNvPicPr>
          <p:nvPr/>
        </p:nvPicPr>
        <p:blipFill>
          <a:blip r:embed="rId4" cstate="print"/>
          <a:srcRect r="16091"/>
          <a:stretch>
            <a:fillRect/>
          </a:stretch>
        </p:blipFill>
        <p:spPr>
          <a:xfrm>
            <a:off x="1771497" y="54173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Callout 14"/>
              <p:cNvSpPr/>
              <p:nvPr/>
            </p:nvSpPr>
            <p:spPr>
              <a:xfrm>
                <a:off x="1143000" y="2357906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Oval Callou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57906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Callout 18"/>
              <p:cNvSpPr/>
              <p:nvPr/>
            </p:nvSpPr>
            <p:spPr>
              <a:xfrm>
                <a:off x="1143000" y="3518861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Oval Callout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518861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Callout 19"/>
              <p:cNvSpPr/>
              <p:nvPr/>
            </p:nvSpPr>
            <p:spPr>
              <a:xfrm>
                <a:off x="1143000" y="4870394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Oval Callout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870394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 rot="5400000">
                <a:off x="1287397" y="3103104"/>
                <a:ext cx="473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287397" y="3103104"/>
                <a:ext cx="473206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 rot="5400000">
                <a:off x="1254280" y="4335900"/>
                <a:ext cx="473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254280" y="4335900"/>
                <a:ext cx="473206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445545" y="4765625"/>
                <a:ext cx="1328825" cy="454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545" y="4765625"/>
                <a:ext cx="1328825" cy="454804"/>
              </a:xfrm>
              <a:prstGeom prst="rect">
                <a:avLst/>
              </a:prstGeom>
              <a:blipFill rotWithShape="0">
                <a:blip r:embed="rId10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>
            <a:endCxn id="4" idx="1"/>
          </p:cNvCxnSpPr>
          <p:nvPr/>
        </p:nvCxnSpPr>
        <p:spPr>
          <a:xfrm>
            <a:off x="2482730" y="3309241"/>
            <a:ext cx="1232238" cy="1106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189121" y="3625398"/>
                <a:ext cx="4678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121" y="3625398"/>
                <a:ext cx="467820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96885" y="2532792"/>
                <a:ext cx="6709316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C00000"/>
                    </a:solidFill>
                  </a:rPr>
                  <a:t>Recall.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𝑃𝑜𝐴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 smtClean="0"/>
                  <a:t> because highest </a:t>
                </a:r>
                <a:r>
                  <a:rPr lang="en-US" sz="2400" dirty="0"/>
                  <a:t>value player doesn’t want to deviate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C00000"/>
                    </a:solidFill>
                  </a:rPr>
                  <a:t>Challenge.</a:t>
                </a:r>
                <a:r>
                  <a:rPr lang="en-US" sz="2400" dirty="0" smtClean="0"/>
                  <a:t> Don’t know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</m:oMath>
                </a14:m>
                <a:r>
                  <a:rPr lang="en-US" sz="2400" dirty="0" smtClean="0"/>
                  <a:t> in incomplete information</a:t>
                </a: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C00000"/>
                    </a:solidFill>
                  </a:rPr>
                  <a:t>Idea.</a:t>
                </a:r>
                <a:r>
                  <a:rPr lang="en-US" sz="2400" dirty="0" smtClean="0"/>
                  <a:t> Restrict deviation to not depend on these parameters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885" y="2532792"/>
                <a:ext cx="6709316" cy="3046988"/>
              </a:xfrm>
              <a:prstGeom prst="rect">
                <a:avLst/>
              </a:prstGeom>
              <a:blipFill rotWithShape="0">
                <a:blip r:embed="rId12"/>
                <a:stretch>
                  <a:fillRect l="-1272" t="-1400" r="-727" b="-3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40904" y="3696845"/>
                <a:ext cx="467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904" y="3696845"/>
                <a:ext cx="467820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Multiply 7"/>
          <p:cNvSpPr/>
          <p:nvPr/>
        </p:nvSpPr>
        <p:spPr>
          <a:xfrm>
            <a:off x="3423031" y="4545700"/>
            <a:ext cx="1269828" cy="990600"/>
          </a:xfrm>
          <a:prstGeom prst="mathMultiply">
            <a:avLst>
              <a:gd name="adj1" fmla="val 1281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1025417" y="3450793"/>
            <a:ext cx="969742" cy="755528"/>
          </a:xfrm>
          <a:prstGeom prst="mathMultiply">
            <a:avLst>
              <a:gd name="adj1" fmla="val 1281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1039129" y="4824252"/>
            <a:ext cx="969742" cy="755528"/>
          </a:xfrm>
          <a:prstGeom prst="mathMultiply">
            <a:avLst>
              <a:gd name="adj1" fmla="val 1281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2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8" grpId="0" animBg="1"/>
      <p:bldP spid="18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First-Price Auction </a:t>
            </a:r>
            <a:br>
              <a:rPr lang="en-US" dirty="0"/>
            </a:br>
            <a:r>
              <a:rPr lang="en-US" sz="3600" dirty="0">
                <a:solidFill>
                  <a:prstClr val="white">
                    <a:lumMod val="50000"/>
                  </a:prstClr>
                </a:solidFill>
              </a:rPr>
              <a:t>Simpler: PNE and complete Information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24388" y="2167217"/>
                <a:ext cx="61557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C00000"/>
                    </a:solidFill>
                  </a:rPr>
                  <a:t>Theorem.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𝑃𝑜𝐴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88" y="2167217"/>
                <a:ext cx="6155753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1485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24388" y="2939307"/>
                <a:ext cx="74268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C00000"/>
                    </a:solidFill>
                  </a:rPr>
                  <a:t>Proof.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H</a:t>
                </a:r>
                <a:r>
                  <a:rPr lang="en-US" sz="2400" dirty="0" smtClean="0"/>
                  <a:t>ighest </a:t>
                </a:r>
                <a:r>
                  <a:rPr lang="en-US" sz="2400" dirty="0"/>
                  <a:t>value player can </a:t>
                </a:r>
                <a:r>
                  <a:rPr lang="en-US" sz="2400" dirty="0" smtClean="0"/>
                  <a:t>deviate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𝐛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88" y="2939307"/>
                <a:ext cx="7426820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231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78202" y="4624168"/>
                <a:ext cx="7373006" cy="98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𝑅𝐸𝑉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202" y="4624168"/>
                <a:ext cx="7373006" cy="98854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24388" y="3642966"/>
                <a:ext cx="74268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        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dirty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2400" b="1" i="0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0" dirty="0"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88" y="3642966"/>
                <a:ext cx="7426820" cy="830997"/>
              </a:xfrm>
              <a:prstGeom prst="rect">
                <a:avLst/>
              </a:prstGeom>
              <a:blipFill rotWithShape="0">
                <a:blip r:embed="rId5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16</a:t>
            </a:fld>
            <a:endParaRPr lang="en-US" dirty="0"/>
          </a:p>
        </p:txBody>
      </p:sp>
      <p:pic>
        <p:nvPicPr>
          <p:cNvPr id="47" name="Picture 46" descr="http://www.bitrebels.com/wp-content/uploads/2012/02/la-sardina-lomo-camera-kit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636" b="90000" l="9906" r="70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91" t="33465" r="23184" b="17067"/>
          <a:stretch/>
        </p:blipFill>
        <p:spPr bwMode="auto">
          <a:xfrm>
            <a:off x="3198013" y="4063011"/>
            <a:ext cx="935589" cy="70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man_dollars.jpg"/>
          <p:cNvPicPr>
            <a:picLocks noChangeAspect="1"/>
          </p:cNvPicPr>
          <p:nvPr/>
        </p:nvPicPr>
        <p:blipFill>
          <a:blip r:embed="rId8" cstate="print"/>
          <a:srcRect r="16091"/>
          <a:stretch>
            <a:fillRect/>
          </a:stretch>
        </p:blipFill>
        <p:spPr>
          <a:xfrm>
            <a:off x="1226312" y="2665496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48" descr="man_dollars.jpg"/>
          <p:cNvPicPr>
            <a:picLocks noChangeAspect="1"/>
          </p:cNvPicPr>
          <p:nvPr/>
        </p:nvPicPr>
        <p:blipFill>
          <a:blip r:embed="rId8" cstate="print"/>
          <a:srcRect r="16091"/>
          <a:stretch>
            <a:fillRect/>
          </a:stretch>
        </p:blipFill>
        <p:spPr>
          <a:xfrm>
            <a:off x="1206567" y="4025700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Picture 49" descr="man_dollars.jpg"/>
          <p:cNvPicPr>
            <a:picLocks noChangeAspect="1"/>
          </p:cNvPicPr>
          <p:nvPr/>
        </p:nvPicPr>
        <p:blipFill>
          <a:blip r:embed="rId8" cstate="print"/>
          <a:srcRect r="16091"/>
          <a:stretch>
            <a:fillRect/>
          </a:stretch>
        </p:blipFill>
        <p:spPr>
          <a:xfrm>
            <a:off x="1254541" y="54173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Callout 50"/>
              <p:cNvSpPr/>
              <p:nvPr/>
            </p:nvSpPr>
            <p:spPr>
              <a:xfrm>
                <a:off x="626044" y="2133600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Oval Callout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44" y="2133600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Callout 51"/>
              <p:cNvSpPr/>
              <p:nvPr/>
            </p:nvSpPr>
            <p:spPr>
              <a:xfrm>
                <a:off x="626044" y="3518861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Oval Callout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44" y="3518861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val Callout 52"/>
              <p:cNvSpPr/>
              <p:nvPr/>
            </p:nvSpPr>
            <p:spPr>
              <a:xfrm>
                <a:off x="626044" y="4870394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Oval Callout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44" y="4870394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 rot="5400000">
                <a:off x="770441" y="2947537"/>
                <a:ext cx="473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70441" y="2947537"/>
                <a:ext cx="473206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 rot="5400000">
                <a:off x="737324" y="4335900"/>
                <a:ext cx="473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37324" y="4335900"/>
                <a:ext cx="473206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>
            <a:stCxn id="48" idx="6"/>
            <a:endCxn id="47" idx="1"/>
          </p:cNvCxnSpPr>
          <p:nvPr/>
        </p:nvCxnSpPr>
        <p:spPr>
          <a:xfrm>
            <a:off x="2022558" y="3081045"/>
            <a:ext cx="1175455" cy="13349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265594" y="2971800"/>
                <a:ext cx="4678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594" y="2971800"/>
                <a:ext cx="467820" cy="400110"/>
              </a:xfrm>
              <a:prstGeom prst="rect">
                <a:avLst/>
              </a:prstGeom>
              <a:blipFill rotWithShape="0">
                <a:blip r:embed="rId1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>
            <a:endCxn id="47" idx="1"/>
          </p:cNvCxnSpPr>
          <p:nvPr/>
        </p:nvCxnSpPr>
        <p:spPr>
          <a:xfrm flipV="1">
            <a:off x="1965774" y="4416034"/>
            <a:ext cx="1232239" cy="195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0" idx="6"/>
            <a:endCxn id="47" idx="1"/>
          </p:cNvCxnSpPr>
          <p:nvPr/>
        </p:nvCxnSpPr>
        <p:spPr>
          <a:xfrm flipV="1">
            <a:off x="2050787" y="4416034"/>
            <a:ext cx="1147226" cy="14168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002787" y="4056460"/>
                <a:ext cx="4678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787" y="4056460"/>
                <a:ext cx="467820" cy="400110"/>
              </a:xfrm>
              <a:prstGeom prst="rect">
                <a:avLst/>
              </a:prstGeom>
              <a:blipFill rotWithShape="0">
                <a:blip r:embed="rId1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245710" y="5446633"/>
                <a:ext cx="4678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710" y="5446633"/>
                <a:ext cx="467820" cy="40011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731516" y="4797352"/>
                <a:ext cx="1840484" cy="495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516" y="4797352"/>
                <a:ext cx="1840484" cy="495007"/>
              </a:xfrm>
              <a:prstGeom prst="rect">
                <a:avLst/>
              </a:prstGeom>
              <a:blipFill rotWithShape="0">
                <a:blip r:embed="rId17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29037" y="4870394"/>
                <a:ext cx="12463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)≥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037" y="4870394"/>
                <a:ext cx="1246303" cy="461665"/>
              </a:xfrm>
              <a:prstGeom prst="rect">
                <a:avLst/>
              </a:prstGeom>
              <a:blipFill rotWithShape="0">
                <a:blip r:embed="rId18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524388" y="5652121"/>
                <a:ext cx="65769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𝑅𝐸𝑉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88" y="5652121"/>
                <a:ext cx="6576953" cy="461665"/>
              </a:xfrm>
              <a:prstGeom prst="rect">
                <a:avLst/>
              </a:prstGeom>
              <a:blipFill rotWithShape="0">
                <a:blip r:embed="rId1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638800" y="6284843"/>
                <a:ext cx="54459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𝑆𝑊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)≥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6284843"/>
                <a:ext cx="5445976" cy="461665"/>
              </a:xfrm>
              <a:prstGeom prst="rect">
                <a:avLst/>
              </a:prstGeom>
              <a:blipFill rotWithShape="0">
                <a:blip r:embed="rId20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575340" y="0"/>
            <a:ext cx="5616660" cy="4648200"/>
          </a:xfrm>
          <a:prstGeom prst="rect">
            <a:avLst/>
          </a:prstGeom>
          <a:solidFill>
            <a:schemeClr val="bg1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575340" cy="7010400"/>
          </a:xfrm>
          <a:prstGeom prst="rect">
            <a:avLst/>
          </a:prstGeom>
          <a:solidFill>
            <a:schemeClr val="bg1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75340" y="5612708"/>
            <a:ext cx="5769060" cy="1550092"/>
          </a:xfrm>
          <a:prstGeom prst="rect">
            <a:avLst/>
          </a:prstGeom>
          <a:solidFill>
            <a:schemeClr val="bg1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267200" y="1389216"/>
            <a:ext cx="7667612" cy="1239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Recall </a:t>
            </a:r>
            <a:r>
              <a:rPr lang="en-US" sz="3600" dirty="0" err="1" smtClean="0"/>
              <a:t>PoA</a:t>
            </a:r>
            <a:r>
              <a:rPr lang="en-US" sz="3600" dirty="0" smtClean="0"/>
              <a:t>=1 Proof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>
              <a:xfrm>
                <a:off x="537524" y="3832191"/>
                <a:ext cx="4948875" cy="179068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/>
                  <a:t>Can we find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3600" dirty="0" smtClean="0"/>
                  <a:t> that depend only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600" dirty="0" smtClean="0"/>
                  <a:t>?</a:t>
                </a:r>
                <a:endParaRPr lang="en-US" sz="3600" dirty="0"/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24" y="3832191"/>
                <a:ext cx="4948875" cy="1790682"/>
              </a:xfrm>
              <a:prstGeom prst="roundRect">
                <a:avLst/>
              </a:prstGeom>
              <a:blipFill rotWithShape="0">
                <a:blip r:embed="rId21"/>
                <a:stretch>
                  <a:fillRect r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335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Own-value deviations</a:t>
            </a:r>
            <a:br>
              <a:rPr lang="en-US" dirty="0"/>
            </a:br>
            <a:r>
              <a:rPr lang="en-US" sz="3600" dirty="0">
                <a:solidFill>
                  <a:prstClr val="white">
                    <a:lumMod val="50000"/>
                  </a:prstClr>
                </a:solidFill>
              </a:rPr>
              <a:t>(price and other values oblivious)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24388" y="2167217"/>
                <a:ext cx="61557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C00000"/>
                    </a:solidFill>
                  </a:rPr>
                  <a:t>New Theorem.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𝑃𝑜𝐴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88" y="2167217"/>
                <a:ext cx="6155753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1485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24388" y="2939307"/>
                <a:ext cx="7426820" cy="953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C00000"/>
                    </a:solidFill>
                  </a:rPr>
                  <a:t>Proof.</a:t>
                </a:r>
                <a:r>
                  <a:rPr lang="en-US" sz="2400" dirty="0" smtClean="0"/>
                  <a:t> Each player can deviate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88" y="2939307"/>
                <a:ext cx="7426820" cy="953915"/>
              </a:xfrm>
              <a:prstGeom prst="rect">
                <a:avLst/>
              </a:prstGeom>
              <a:blipFill rotWithShape="0">
                <a:blip r:embed="rId3"/>
                <a:stretch>
                  <a:fillRect l="-1231" t="-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17</a:t>
            </a:fld>
            <a:endParaRPr lang="en-US" dirty="0"/>
          </a:p>
        </p:txBody>
      </p:sp>
      <p:pic>
        <p:nvPicPr>
          <p:cNvPr id="47" name="Picture 46" descr="http://www.bitrebels.com/wp-content/uploads/2012/02/la-sardina-lomo-camera-ki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636" b="90000" l="9906" r="70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91" t="33465" r="23184" b="17067"/>
          <a:stretch/>
        </p:blipFill>
        <p:spPr bwMode="auto">
          <a:xfrm>
            <a:off x="3198013" y="4063011"/>
            <a:ext cx="935589" cy="70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man_dollars.jpg"/>
          <p:cNvPicPr>
            <a:picLocks noChangeAspect="1"/>
          </p:cNvPicPr>
          <p:nvPr/>
        </p:nvPicPr>
        <p:blipFill>
          <a:blip r:embed="rId6" cstate="print"/>
          <a:srcRect r="16091"/>
          <a:stretch>
            <a:fillRect/>
          </a:stretch>
        </p:blipFill>
        <p:spPr>
          <a:xfrm>
            <a:off x="1226312" y="2665496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48" descr="man_dollars.jpg"/>
          <p:cNvPicPr>
            <a:picLocks noChangeAspect="1"/>
          </p:cNvPicPr>
          <p:nvPr/>
        </p:nvPicPr>
        <p:blipFill>
          <a:blip r:embed="rId6" cstate="print"/>
          <a:srcRect r="16091"/>
          <a:stretch>
            <a:fillRect/>
          </a:stretch>
        </p:blipFill>
        <p:spPr>
          <a:xfrm>
            <a:off x="1206567" y="4025700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Picture 49" descr="man_dollars.jpg"/>
          <p:cNvPicPr>
            <a:picLocks noChangeAspect="1"/>
          </p:cNvPicPr>
          <p:nvPr/>
        </p:nvPicPr>
        <p:blipFill>
          <a:blip r:embed="rId6" cstate="print"/>
          <a:srcRect r="16091"/>
          <a:stretch>
            <a:fillRect/>
          </a:stretch>
        </p:blipFill>
        <p:spPr>
          <a:xfrm>
            <a:off x="1254541" y="54173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Callout 50"/>
              <p:cNvSpPr/>
              <p:nvPr/>
            </p:nvSpPr>
            <p:spPr>
              <a:xfrm>
                <a:off x="626044" y="2133600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Oval Callout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44" y="2133600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Callout 51"/>
              <p:cNvSpPr/>
              <p:nvPr/>
            </p:nvSpPr>
            <p:spPr>
              <a:xfrm>
                <a:off x="626044" y="3518861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Oval Callout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44" y="3518861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val Callout 52"/>
              <p:cNvSpPr/>
              <p:nvPr/>
            </p:nvSpPr>
            <p:spPr>
              <a:xfrm>
                <a:off x="626044" y="4870394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Oval Callout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44" y="4870394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 rot="5400000">
                <a:off x="770441" y="2947537"/>
                <a:ext cx="473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70441" y="2947537"/>
                <a:ext cx="473206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 rot="5400000">
                <a:off x="737324" y="4335900"/>
                <a:ext cx="473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37324" y="4335900"/>
                <a:ext cx="473206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>
            <a:stCxn id="48" idx="6"/>
            <a:endCxn id="47" idx="1"/>
          </p:cNvCxnSpPr>
          <p:nvPr/>
        </p:nvCxnSpPr>
        <p:spPr>
          <a:xfrm>
            <a:off x="2022558" y="3081045"/>
            <a:ext cx="1175455" cy="13349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265594" y="2971800"/>
                <a:ext cx="4678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594" y="2971800"/>
                <a:ext cx="467820" cy="400110"/>
              </a:xfrm>
              <a:prstGeom prst="rect">
                <a:avLst/>
              </a:prstGeom>
              <a:blipFill rotWithShape="0">
                <a:blip r:embed="rId12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>
            <a:endCxn id="47" idx="1"/>
          </p:cNvCxnSpPr>
          <p:nvPr/>
        </p:nvCxnSpPr>
        <p:spPr>
          <a:xfrm flipV="1">
            <a:off x="1965774" y="4416034"/>
            <a:ext cx="1232239" cy="195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0" idx="6"/>
            <a:endCxn id="47" idx="1"/>
          </p:cNvCxnSpPr>
          <p:nvPr/>
        </p:nvCxnSpPr>
        <p:spPr>
          <a:xfrm flipV="1">
            <a:off x="2050787" y="4416034"/>
            <a:ext cx="1147226" cy="14168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002787" y="4056460"/>
                <a:ext cx="4678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787" y="4056460"/>
                <a:ext cx="467820" cy="400110"/>
              </a:xfrm>
              <a:prstGeom prst="rect">
                <a:avLst/>
              </a:prstGeom>
              <a:blipFill rotWithShape="0">
                <a:blip r:embed="rId1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245710" y="5446633"/>
                <a:ext cx="4678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710" y="5446633"/>
                <a:ext cx="467820" cy="4001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731516" y="4797352"/>
                <a:ext cx="1840484" cy="495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516" y="4797352"/>
                <a:ext cx="1840484" cy="495007"/>
              </a:xfrm>
              <a:prstGeom prst="rect">
                <a:avLst/>
              </a:prstGeom>
              <a:blipFill rotWithShape="0">
                <a:blip r:embed="rId15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4648200" y="3810000"/>
            <a:ext cx="3429000" cy="2462785"/>
            <a:chOff x="5181600" y="3529584"/>
            <a:chExt cx="3429000" cy="2743201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5181600" y="6272784"/>
              <a:ext cx="3429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5181600" y="3529584"/>
              <a:ext cx="0" cy="27432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71435" y="6309227"/>
                <a:ext cx="4558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435" y="6309227"/>
                <a:ext cx="455830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908527" y="6248400"/>
                <a:ext cx="455830" cy="565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527" y="6248400"/>
                <a:ext cx="455830" cy="565348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/>
          <p:nvPr/>
        </p:nvCxnSpPr>
        <p:spPr>
          <a:xfrm flipV="1">
            <a:off x="4648200" y="4101270"/>
            <a:ext cx="2971800" cy="2171514"/>
          </a:xfrm>
          <a:prstGeom prst="bentConnector3">
            <a:avLst>
              <a:gd name="adj1" fmla="val 3127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292557" y="3451964"/>
                <a:ext cx="1193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𝐢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557" y="3451964"/>
                <a:ext cx="1193468" cy="369332"/>
              </a:xfrm>
              <a:prstGeom prst="rect">
                <a:avLst/>
              </a:prstGeom>
              <a:blipFill rotWithShape="0">
                <a:blip r:embed="rId1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186354" y="6309227"/>
                <a:ext cx="7205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354" y="6309227"/>
                <a:ext cx="720517" cy="369332"/>
              </a:xfrm>
              <a:prstGeom prst="rect">
                <a:avLst/>
              </a:prstGeom>
              <a:blipFill rotWithShape="0">
                <a:blip r:embed="rId1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134100" y="4101270"/>
                <a:ext cx="1465250" cy="2171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100" y="4101270"/>
                <a:ext cx="1465250" cy="2171514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67200" y="3916923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916923"/>
                <a:ext cx="386644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>
            <a:stCxn id="24" idx="3"/>
          </p:cNvCxnSpPr>
          <p:nvPr/>
        </p:nvCxnSpPr>
        <p:spPr>
          <a:xfrm flipV="1">
            <a:off x="4653844" y="4101270"/>
            <a:ext cx="1253027" cy="31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8610600" y="3787036"/>
            <a:ext cx="3429000" cy="2462785"/>
            <a:chOff x="5181600" y="3529584"/>
            <a:chExt cx="3429000" cy="2743201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5181600" y="6272784"/>
              <a:ext cx="3429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5181600" y="3529584"/>
              <a:ext cx="0" cy="27432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1333835" y="6286263"/>
                <a:ext cx="4558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3835" y="6286263"/>
                <a:ext cx="455830" cy="369332"/>
              </a:xfrm>
              <a:prstGeom prst="rect">
                <a:avLst/>
              </a:prstGeom>
              <a:blipFill rotWithShape="0">
                <a:blip r:embed="rId2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870927" y="6225436"/>
                <a:ext cx="455830" cy="565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927" y="6225436"/>
                <a:ext cx="455830" cy="565348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Elbow Connector 39"/>
          <p:cNvCxnSpPr/>
          <p:nvPr/>
        </p:nvCxnSpPr>
        <p:spPr>
          <a:xfrm flipV="1">
            <a:off x="8610600" y="4078306"/>
            <a:ext cx="2971800" cy="2171514"/>
          </a:xfrm>
          <a:prstGeom prst="bentConnector3">
            <a:avLst>
              <a:gd name="adj1" fmla="val 6382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0222315" y="6286263"/>
                <a:ext cx="7205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2315" y="6286263"/>
                <a:ext cx="720517" cy="369332"/>
              </a:xfrm>
              <a:prstGeom prst="rect">
                <a:avLst/>
              </a:prstGeom>
              <a:blipFill rotWithShape="0">
                <a:blip r:embed="rId2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8616243" y="4078306"/>
                <a:ext cx="1868069" cy="2171514"/>
              </a:xfrm>
              <a:prstGeom prst="rect">
                <a:avLst/>
              </a:prstGeom>
              <a:solidFill>
                <a:srgbClr val="F38C0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243" y="4078306"/>
                <a:ext cx="1868069" cy="2171514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229600" y="3893959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3893959"/>
                <a:ext cx="386644" cy="369332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/>
          <p:cNvCxnSpPr>
            <a:stCxn id="44" idx="3"/>
          </p:cNvCxnSpPr>
          <p:nvPr/>
        </p:nvCxnSpPr>
        <p:spPr>
          <a:xfrm flipV="1">
            <a:off x="8616244" y="4078306"/>
            <a:ext cx="1253027" cy="31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824923" y="4986972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OR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942820" y="6162261"/>
                <a:ext cx="450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2820" y="6162261"/>
                <a:ext cx="450764" cy="369332"/>
              </a:xfrm>
              <a:prstGeom prst="rect">
                <a:avLst/>
              </a:prstGeom>
              <a:blipFill rotWithShape="0">
                <a:blip r:embed="rId2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1840965" y="6190357"/>
                <a:ext cx="450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0965" y="6190357"/>
                <a:ext cx="450764" cy="369332"/>
              </a:xfrm>
              <a:prstGeom prst="rect">
                <a:avLst/>
              </a:prstGeom>
              <a:blipFill rotWithShape="0">
                <a:blip r:embed="rId2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8112021" y="3439710"/>
                <a:ext cx="1193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𝐢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021" y="3439710"/>
                <a:ext cx="1193468" cy="369332"/>
              </a:xfrm>
              <a:prstGeom prst="rect">
                <a:avLst/>
              </a:prstGeom>
              <a:blipFill rotWithShape="0">
                <a:blip r:embed="rId2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039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36" grpId="0"/>
      <p:bldP spid="46" grpId="0"/>
      <p:bldP spid="65" grpId="0"/>
      <p:bldP spid="22" grpId="0" animBg="1"/>
      <p:bldP spid="24" grpId="0"/>
      <p:bldP spid="37" grpId="0"/>
      <p:bldP spid="39" grpId="0"/>
      <p:bldP spid="42" grpId="0"/>
      <p:bldP spid="43" grpId="0" animBg="1"/>
      <p:bldP spid="44" grpId="0"/>
      <p:bldP spid="4" grpId="0"/>
      <p:bldP spid="63" grpId="0"/>
      <p:bldP spid="64" grpId="0"/>
      <p:bldP spid="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Own-value deviations</a:t>
            </a:r>
            <a:br>
              <a:rPr lang="en-US" dirty="0"/>
            </a:br>
            <a:r>
              <a:rPr lang="en-US" sz="3600" dirty="0">
                <a:solidFill>
                  <a:prstClr val="white">
                    <a:lumMod val="50000"/>
                  </a:prstClr>
                </a:solidFill>
              </a:rPr>
              <a:t>(price and other values oblivious)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24388" y="2167217"/>
                <a:ext cx="61557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C00000"/>
                    </a:solidFill>
                  </a:rPr>
                  <a:t>New Theorem.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𝑃𝑜𝐴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88" y="2167217"/>
                <a:ext cx="6155753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1485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24388" y="2939307"/>
                <a:ext cx="7426820" cy="953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C00000"/>
                    </a:solidFill>
                  </a:rPr>
                  <a:t>Proof.</a:t>
                </a:r>
                <a:r>
                  <a:rPr lang="en-US" sz="2400" dirty="0" smtClean="0"/>
                  <a:t> Each player can deviate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88" y="2939307"/>
                <a:ext cx="7426820" cy="953915"/>
              </a:xfrm>
              <a:prstGeom prst="rect">
                <a:avLst/>
              </a:prstGeom>
              <a:blipFill rotWithShape="0">
                <a:blip r:embed="rId3"/>
                <a:stretch>
                  <a:fillRect l="-1231" t="-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18</a:t>
            </a:fld>
            <a:endParaRPr lang="en-US" dirty="0"/>
          </a:p>
        </p:txBody>
      </p:sp>
      <p:pic>
        <p:nvPicPr>
          <p:cNvPr id="47" name="Picture 46" descr="http://www.bitrebels.com/wp-content/uploads/2012/02/la-sardina-lomo-camera-ki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636" b="90000" l="9906" r="70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91" t="33465" r="23184" b="17067"/>
          <a:stretch/>
        </p:blipFill>
        <p:spPr bwMode="auto">
          <a:xfrm>
            <a:off x="3198013" y="4063011"/>
            <a:ext cx="935589" cy="70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man_dollars.jpg"/>
          <p:cNvPicPr>
            <a:picLocks noChangeAspect="1"/>
          </p:cNvPicPr>
          <p:nvPr/>
        </p:nvPicPr>
        <p:blipFill>
          <a:blip r:embed="rId6" cstate="print"/>
          <a:srcRect r="16091"/>
          <a:stretch>
            <a:fillRect/>
          </a:stretch>
        </p:blipFill>
        <p:spPr>
          <a:xfrm>
            <a:off x="1226312" y="2665496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48" descr="man_dollars.jpg"/>
          <p:cNvPicPr>
            <a:picLocks noChangeAspect="1"/>
          </p:cNvPicPr>
          <p:nvPr/>
        </p:nvPicPr>
        <p:blipFill>
          <a:blip r:embed="rId6" cstate="print"/>
          <a:srcRect r="16091"/>
          <a:stretch>
            <a:fillRect/>
          </a:stretch>
        </p:blipFill>
        <p:spPr>
          <a:xfrm>
            <a:off x="1206567" y="4025700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Picture 49" descr="man_dollars.jpg"/>
          <p:cNvPicPr>
            <a:picLocks noChangeAspect="1"/>
          </p:cNvPicPr>
          <p:nvPr/>
        </p:nvPicPr>
        <p:blipFill>
          <a:blip r:embed="rId6" cstate="print"/>
          <a:srcRect r="16091"/>
          <a:stretch>
            <a:fillRect/>
          </a:stretch>
        </p:blipFill>
        <p:spPr>
          <a:xfrm>
            <a:off x="1254541" y="54173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Callout 50"/>
              <p:cNvSpPr/>
              <p:nvPr/>
            </p:nvSpPr>
            <p:spPr>
              <a:xfrm>
                <a:off x="626044" y="2133600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Oval Callout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44" y="2133600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Callout 51"/>
              <p:cNvSpPr/>
              <p:nvPr/>
            </p:nvSpPr>
            <p:spPr>
              <a:xfrm>
                <a:off x="626044" y="3518861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Oval Callout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44" y="3518861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val Callout 52"/>
              <p:cNvSpPr/>
              <p:nvPr/>
            </p:nvSpPr>
            <p:spPr>
              <a:xfrm>
                <a:off x="626044" y="4870394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Oval Callout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44" y="4870394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 rot="5400000">
                <a:off x="770441" y="2947537"/>
                <a:ext cx="473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70441" y="2947537"/>
                <a:ext cx="473206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 rot="5400000">
                <a:off x="737324" y="4335900"/>
                <a:ext cx="473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37324" y="4335900"/>
                <a:ext cx="473206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>
            <a:stCxn id="48" idx="6"/>
            <a:endCxn id="47" idx="1"/>
          </p:cNvCxnSpPr>
          <p:nvPr/>
        </p:nvCxnSpPr>
        <p:spPr>
          <a:xfrm>
            <a:off x="2022558" y="3081045"/>
            <a:ext cx="1175455" cy="13349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265594" y="2971800"/>
                <a:ext cx="4678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594" y="2971800"/>
                <a:ext cx="467820" cy="400110"/>
              </a:xfrm>
              <a:prstGeom prst="rect">
                <a:avLst/>
              </a:prstGeom>
              <a:blipFill rotWithShape="0">
                <a:blip r:embed="rId12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>
            <a:endCxn id="47" idx="1"/>
          </p:cNvCxnSpPr>
          <p:nvPr/>
        </p:nvCxnSpPr>
        <p:spPr>
          <a:xfrm flipV="1">
            <a:off x="1965774" y="4416034"/>
            <a:ext cx="1232239" cy="195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0" idx="6"/>
            <a:endCxn id="47" idx="1"/>
          </p:cNvCxnSpPr>
          <p:nvPr/>
        </p:nvCxnSpPr>
        <p:spPr>
          <a:xfrm flipV="1">
            <a:off x="2050787" y="4416034"/>
            <a:ext cx="1147226" cy="14168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002787" y="4056460"/>
                <a:ext cx="4678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787" y="4056460"/>
                <a:ext cx="467820" cy="400110"/>
              </a:xfrm>
              <a:prstGeom prst="rect">
                <a:avLst/>
              </a:prstGeom>
              <a:blipFill rotWithShape="0">
                <a:blip r:embed="rId1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245710" y="5446633"/>
                <a:ext cx="4678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710" y="5446633"/>
                <a:ext cx="467820" cy="4001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731516" y="4797352"/>
                <a:ext cx="1840484" cy="495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516" y="4797352"/>
                <a:ext cx="1840484" cy="495007"/>
              </a:xfrm>
              <a:prstGeom prst="rect">
                <a:avLst/>
              </a:prstGeom>
              <a:blipFill rotWithShape="0">
                <a:blip r:embed="rId15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4648200" y="3810000"/>
            <a:ext cx="3429000" cy="2462785"/>
            <a:chOff x="5181600" y="3529584"/>
            <a:chExt cx="3429000" cy="2743201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5181600" y="6272784"/>
              <a:ext cx="3429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5181600" y="3529584"/>
              <a:ext cx="0" cy="27432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71435" y="6309227"/>
                <a:ext cx="4558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435" y="6309227"/>
                <a:ext cx="455830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908527" y="6248400"/>
                <a:ext cx="455830" cy="565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527" y="6248400"/>
                <a:ext cx="455830" cy="565348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/>
          <p:nvPr/>
        </p:nvCxnSpPr>
        <p:spPr>
          <a:xfrm flipV="1">
            <a:off x="4648200" y="4101270"/>
            <a:ext cx="2971800" cy="2171514"/>
          </a:xfrm>
          <a:prstGeom prst="bentConnector3">
            <a:avLst>
              <a:gd name="adj1" fmla="val 3127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292557" y="3451964"/>
                <a:ext cx="1193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𝐢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557" y="3451964"/>
                <a:ext cx="1193468" cy="369332"/>
              </a:xfrm>
              <a:prstGeom prst="rect">
                <a:avLst/>
              </a:prstGeom>
              <a:blipFill rotWithShape="0">
                <a:blip r:embed="rId1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186354" y="6309227"/>
                <a:ext cx="7205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354" y="6309227"/>
                <a:ext cx="720517" cy="369332"/>
              </a:xfrm>
              <a:prstGeom prst="rect">
                <a:avLst/>
              </a:prstGeom>
              <a:blipFill rotWithShape="0">
                <a:blip r:embed="rId1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134100" y="4101270"/>
                <a:ext cx="1465250" cy="2171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100" y="4101270"/>
                <a:ext cx="1465250" cy="2171514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67200" y="3916923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916923"/>
                <a:ext cx="386644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>
            <a:stCxn id="24" idx="3"/>
          </p:cNvCxnSpPr>
          <p:nvPr/>
        </p:nvCxnSpPr>
        <p:spPr>
          <a:xfrm flipV="1">
            <a:off x="4653844" y="4101270"/>
            <a:ext cx="1253027" cy="31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942820" y="6162261"/>
                <a:ext cx="450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2820" y="6162261"/>
                <a:ext cx="450764" cy="369332"/>
              </a:xfrm>
              <a:prstGeom prst="rect">
                <a:avLst/>
              </a:prstGeom>
              <a:blipFill rotWithShape="0">
                <a:blip r:embed="rId22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4642558" y="4089650"/>
                <a:ext cx="943150" cy="2171514"/>
              </a:xfrm>
              <a:prstGeom prst="rect">
                <a:avLst/>
              </a:prstGeom>
              <a:solidFill>
                <a:srgbClr val="F38C0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558" y="4089650"/>
                <a:ext cx="943150" cy="2171514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92105" y="5013621"/>
                <a:ext cx="740907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105" y="5013621"/>
                <a:ext cx="740907" cy="610936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/>
          <p:cNvGrpSpPr/>
          <p:nvPr/>
        </p:nvGrpSpPr>
        <p:grpSpPr>
          <a:xfrm>
            <a:off x="8510124" y="3810000"/>
            <a:ext cx="3429000" cy="2462785"/>
            <a:chOff x="5181600" y="3529584"/>
            <a:chExt cx="3429000" cy="2743201"/>
          </a:xfrm>
        </p:grpSpPr>
        <p:cxnSp>
          <p:nvCxnSpPr>
            <p:cNvPr id="69" name="Straight Arrow Connector 68"/>
            <p:cNvCxnSpPr/>
            <p:nvPr/>
          </p:nvCxnSpPr>
          <p:spPr>
            <a:xfrm>
              <a:off x="5181600" y="6272784"/>
              <a:ext cx="3429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5181600" y="3529584"/>
              <a:ext cx="0" cy="27432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1233359" y="6309227"/>
                <a:ext cx="4558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3359" y="6309227"/>
                <a:ext cx="455830" cy="369332"/>
              </a:xfrm>
              <a:prstGeom prst="rect">
                <a:avLst/>
              </a:prstGeom>
              <a:blipFill rotWithShape="0">
                <a:blip r:embed="rId2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Elbow Connector 71"/>
          <p:cNvCxnSpPr/>
          <p:nvPr/>
        </p:nvCxnSpPr>
        <p:spPr>
          <a:xfrm flipV="1">
            <a:off x="8510124" y="4101270"/>
            <a:ext cx="2971800" cy="2171514"/>
          </a:xfrm>
          <a:prstGeom prst="bentConnector3">
            <a:avLst>
              <a:gd name="adj1" fmla="val 3127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8154481" y="3451964"/>
                <a:ext cx="1193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𝐢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481" y="3451964"/>
                <a:ext cx="1193468" cy="369332"/>
              </a:xfrm>
              <a:prstGeom prst="rect">
                <a:avLst/>
              </a:prstGeom>
              <a:blipFill rotWithShape="0">
                <a:blip r:embed="rId2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9048278" y="6309227"/>
                <a:ext cx="7205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278" y="6309227"/>
                <a:ext cx="720517" cy="369332"/>
              </a:xfrm>
              <a:prstGeom prst="rect">
                <a:avLst/>
              </a:prstGeom>
              <a:blipFill rotWithShape="0">
                <a:blip r:embed="rId2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8515767" y="4101270"/>
                <a:ext cx="2945507" cy="2171514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767" y="4101270"/>
                <a:ext cx="2945507" cy="2171514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Connector 75"/>
          <p:cNvCxnSpPr/>
          <p:nvPr/>
        </p:nvCxnSpPr>
        <p:spPr>
          <a:xfrm flipV="1">
            <a:off x="8515768" y="4101270"/>
            <a:ext cx="1253027" cy="31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11804744" y="6162261"/>
                <a:ext cx="450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4744" y="6162261"/>
                <a:ext cx="450764" cy="369332"/>
              </a:xfrm>
              <a:prstGeom prst="rect">
                <a:avLst/>
              </a:prstGeom>
              <a:blipFill rotWithShape="0">
                <a:blip r:embed="rId2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1939124" y="5029200"/>
                <a:ext cx="431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9124" y="5029200"/>
                <a:ext cx="431528" cy="369332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87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Own-value deviations</a:t>
            </a:r>
            <a:br>
              <a:rPr lang="en-US" dirty="0"/>
            </a:br>
            <a:r>
              <a:rPr lang="en-US" sz="3600" dirty="0">
                <a:solidFill>
                  <a:prstClr val="white">
                    <a:lumMod val="50000"/>
                  </a:prstClr>
                </a:solidFill>
              </a:rPr>
              <a:t>(price and other values oblivious)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24388" y="2167217"/>
                <a:ext cx="61557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C00000"/>
                    </a:solidFill>
                  </a:rPr>
                  <a:t>New Theorem.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𝑃𝑜𝐴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88" y="2167217"/>
                <a:ext cx="6155753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1485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24388" y="2939307"/>
                <a:ext cx="7426820" cy="1953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C00000"/>
                    </a:solidFill>
                  </a:rPr>
                  <a:t>Proof.</a:t>
                </a:r>
                <a:r>
                  <a:rPr lang="en-US" sz="2400" dirty="0" smtClean="0"/>
                  <a:t> Each player can deviate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endParaRPr lang="en-US" sz="240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88" y="2939307"/>
                <a:ext cx="7426820" cy="1953996"/>
              </a:xfrm>
              <a:prstGeom prst="rect">
                <a:avLst/>
              </a:prstGeom>
              <a:blipFill rotWithShape="0">
                <a:blip r:embed="rId3"/>
                <a:stretch>
                  <a:fillRect l="-1231" t="-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19</a:t>
            </a:fld>
            <a:endParaRPr lang="en-US" dirty="0"/>
          </a:p>
        </p:txBody>
      </p:sp>
      <p:pic>
        <p:nvPicPr>
          <p:cNvPr id="47" name="Picture 46" descr="http://www.bitrebels.com/wp-content/uploads/2012/02/la-sardina-lomo-camera-ki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636" b="90000" l="9906" r="70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91" t="33465" r="23184" b="17067"/>
          <a:stretch/>
        </p:blipFill>
        <p:spPr bwMode="auto">
          <a:xfrm>
            <a:off x="3198013" y="4063011"/>
            <a:ext cx="935589" cy="70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man_dollars.jpg"/>
          <p:cNvPicPr>
            <a:picLocks noChangeAspect="1"/>
          </p:cNvPicPr>
          <p:nvPr/>
        </p:nvPicPr>
        <p:blipFill>
          <a:blip r:embed="rId6" cstate="print"/>
          <a:srcRect r="16091"/>
          <a:stretch>
            <a:fillRect/>
          </a:stretch>
        </p:blipFill>
        <p:spPr>
          <a:xfrm>
            <a:off x="1226312" y="2665496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48" descr="man_dollars.jpg"/>
          <p:cNvPicPr>
            <a:picLocks noChangeAspect="1"/>
          </p:cNvPicPr>
          <p:nvPr/>
        </p:nvPicPr>
        <p:blipFill>
          <a:blip r:embed="rId6" cstate="print"/>
          <a:srcRect r="16091"/>
          <a:stretch>
            <a:fillRect/>
          </a:stretch>
        </p:blipFill>
        <p:spPr>
          <a:xfrm>
            <a:off x="1206567" y="4025700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Picture 49" descr="man_dollars.jpg"/>
          <p:cNvPicPr>
            <a:picLocks noChangeAspect="1"/>
          </p:cNvPicPr>
          <p:nvPr/>
        </p:nvPicPr>
        <p:blipFill>
          <a:blip r:embed="rId6" cstate="print"/>
          <a:srcRect r="16091"/>
          <a:stretch>
            <a:fillRect/>
          </a:stretch>
        </p:blipFill>
        <p:spPr>
          <a:xfrm>
            <a:off x="1254541" y="54173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Callout 50"/>
              <p:cNvSpPr/>
              <p:nvPr/>
            </p:nvSpPr>
            <p:spPr>
              <a:xfrm>
                <a:off x="626044" y="2133600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Oval Callout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44" y="2133600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Callout 51"/>
              <p:cNvSpPr/>
              <p:nvPr/>
            </p:nvSpPr>
            <p:spPr>
              <a:xfrm>
                <a:off x="626044" y="3518861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Oval Callout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44" y="3518861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val Callout 52"/>
              <p:cNvSpPr/>
              <p:nvPr/>
            </p:nvSpPr>
            <p:spPr>
              <a:xfrm>
                <a:off x="626044" y="4870394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Oval Callout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44" y="4870394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 rot="5400000">
                <a:off x="770441" y="2947537"/>
                <a:ext cx="473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70441" y="2947537"/>
                <a:ext cx="473206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 rot="5400000">
                <a:off x="737324" y="4335900"/>
                <a:ext cx="473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37324" y="4335900"/>
                <a:ext cx="473206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>
            <a:stCxn id="48" idx="6"/>
            <a:endCxn id="47" idx="1"/>
          </p:cNvCxnSpPr>
          <p:nvPr/>
        </p:nvCxnSpPr>
        <p:spPr>
          <a:xfrm>
            <a:off x="2022558" y="3081045"/>
            <a:ext cx="1175455" cy="13349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265594" y="2971800"/>
                <a:ext cx="4678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594" y="2971800"/>
                <a:ext cx="467820" cy="400110"/>
              </a:xfrm>
              <a:prstGeom prst="rect">
                <a:avLst/>
              </a:prstGeom>
              <a:blipFill rotWithShape="0">
                <a:blip r:embed="rId12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>
            <a:endCxn id="47" idx="1"/>
          </p:cNvCxnSpPr>
          <p:nvPr/>
        </p:nvCxnSpPr>
        <p:spPr>
          <a:xfrm flipV="1">
            <a:off x="1965774" y="4416034"/>
            <a:ext cx="1232239" cy="195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0" idx="6"/>
            <a:endCxn id="47" idx="1"/>
          </p:cNvCxnSpPr>
          <p:nvPr/>
        </p:nvCxnSpPr>
        <p:spPr>
          <a:xfrm flipV="1">
            <a:off x="2050787" y="4416034"/>
            <a:ext cx="1147226" cy="14168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002787" y="4056460"/>
                <a:ext cx="4678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787" y="4056460"/>
                <a:ext cx="467820" cy="400110"/>
              </a:xfrm>
              <a:prstGeom prst="rect">
                <a:avLst/>
              </a:prstGeom>
              <a:blipFill rotWithShape="0">
                <a:blip r:embed="rId1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245710" y="5446633"/>
                <a:ext cx="4678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710" y="5446633"/>
                <a:ext cx="467820" cy="4001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731516" y="4797352"/>
                <a:ext cx="1840484" cy="495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516" y="4797352"/>
                <a:ext cx="1840484" cy="495007"/>
              </a:xfrm>
              <a:prstGeom prst="rect">
                <a:avLst/>
              </a:prstGeom>
              <a:blipFill rotWithShape="0">
                <a:blip r:embed="rId15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077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07752" cy="1609344"/>
          </a:xfrm>
        </p:spPr>
        <p:txBody>
          <a:bodyPr/>
          <a:lstStyle/>
          <a:p>
            <a:r>
              <a:rPr lang="en-US" dirty="0" smtClean="0"/>
              <a:t>Part II: High-level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7"/>
            <a:ext cx="10058400" cy="4516501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PoA</a:t>
            </a:r>
            <a:r>
              <a:rPr lang="en-US" sz="2800" dirty="0" smtClean="0"/>
              <a:t> in auctions (as games of incomplete information):</a:t>
            </a:r>
          </a:p>
          <a:p>
            <a:endParaRPr lang="en-US" sz="2800" dirty="0" smtClean="0"/>
          </a:p>
          <a:p>
            <a:pPr lvl="1"/>
            <a:r>
              <a:rPr lang="en-US" sz="2400" dirty="0" smtClean="0"/>
              <a:t>Single-Item First Price, All-Pay, Second Price Auctions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Simultaneous Single Item Auctions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Position Auctions: GSP, GFP 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Combinatorial auctions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37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Own-value deviations</a:t>
            </a:r>
            <a:br>
              <a:rPr lang="en-US" dirty="0"/>
            </a:br>
            <a:r>
              <a:rPr lang="en-US" sz="3600" dirty="0">
                <a:solidFill>
                  <a:prstClr val="white">
                    <a:lumMod val="50000"/>
                  </a:prstClr>
                </a:solidFill>
              </a:rPr>
              <a:t>(price and other values oblivious)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24388" y="2167217"/>
                <a:ext cx="61557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C00000"/>
                    </a:solidFill>
                  </a:rPr>
                  <a:t>New Theorem.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𝑃𝑜𝐴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88" y="2167217"/>
                <a:ext cx="6155753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1485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24388" y="2939307"/>
                <a:ext cx="7426820" cy="2107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C00000"/>
                    </a:solidFill>
                  </a:rPr>
                  <a:t>Proof.</a:t>
                </a:r>
                <a:r>
                  <a:rPr lang="en-US" sz="2400" dirty="0" smtClean="0"/>
                  <a:t> Each player can deviate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>
                  <a:spcBef>
                    <a:spcPts val="1200"/>
                  </a:spcBef>
                </a:pPr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88" y="2939307"/>
                <a:ext cx="7426820" cy="2107885"/>
              </a:xfrm>
              <a:prstGeom prst="rect">
                <a:avLst/>
              </a:prstGeom>
              <a:blipFill rotWithShape="0">
                <a:blip r:embed="rId3"/>
                <a:stretch>
                  <a:fillRect l="-1231" t="-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20</a:t>
            </a:fld>
            <a:endParaRPr lang="en-US" dirty="0"/>
          </a:p>
        </p:txBody>
      </p:sp>
      <p:pic>
        <p:nvPicPr>
          <p:cNvPr id="47" name="Picture 46" descr="http://www.bitrebels.com/wp-content/uploads/2012/02/la-sardina-lomo-camera-ki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636" b="90000" l="9906" r="70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91" t="33465" r="23184" b="17067"/>
          <a:stretch/>
        </p:blipFill>
        <p:spPr bwMode="auto">
          <a:xfrm>
            <a:off x="3198013" y="4063011"/>
            <a:ext cx="935589" cy="70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man_dollars.jpg"/>
          <p:cNvPicPr>
            <a:picLocks noChangeAspect="1"/>
          </p:cNvPicPr>
          <p:nvPr/>
        </p:nvPicPr>
        <p:blipFill>
          <a:blip r:embed="rId6" cstate="print"/>
          <a:srcRect r="16091"/>
          <a:stretch>
            <a:fillRect/>
          </a:stretch>
        </p:blipFill>
        <p:spPr>
          <a:xfrm>
            <a:off x="1226312" y="2665496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48" descr="man_dollars.jpg"/>
          <p:cNvPicPr>
            <a:picLocks noChangeAspect="1"/>
          </p:cNvPicPr>
          <p:nvPr/>
        </p:nvPicPr>
        <p:blipFill>
          <a:blip r:embed="rId6" cstate="print"/>
          <a:srcRect r="16091"/>
          <a:stretch>
            <a:fillRect/>
          </a:stretch>
        </p:blipFill>
        <p:spPr>
          <a:xfrm>
            <a:off x="1206567" y="4025700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Picture 49" descr="man_dollars.jpg"/>
          <p:cNvPicPr>
            <a:picLocks noChangeAspect="1"/>
          </p:cNvPicPr>
          <p:nvPr/>
        </p:nvPicPr>
        <p:blipFill>
          <a:blip r:embed="rId6" cstate="print"/>
          <a:srcRect r="16091"/>
          <a:stretch>
            <a:fillRect/>
          </a:stretch>
        </p:blipFill>
        <p:spPr>
          <a:xfrm>
            <a:off x="1254541" y="54173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Callout 50"/>
              <p:cNvSpPr/>
              <p:nvPr/>
            </p:nvSpPr>
            <p:spPr>
              <a:xfrm>
                <a:off x="626044" y="2133600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Oval Callout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44" y="2133600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Callout 51"/>
              <p:cNvSpPr/>
              <p:nvPr/>
            </p:nvSpPr>
            <p:spPr>
              <a:xfrm>
                <a:off x="626044" y="3518861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Oval Callout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44" y="3518861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val Callout 52"/>
              <p:cNvSpPr/>
              <p:nvPr/>
            </p:nvSpPr>
            <p:spPr>
              <a:xfrm>
                <a:off x="626044" y="4870394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Oval Callout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44" y="4870394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 rot="5400000">
                <a:off x="770441" y="2947537"/>
                <a:ext cx="473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70441" y="2947537"/>
                <a:ext cx="473206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 rot="5400000">
                <a:off x="737324" y="4335900"/>
                <a:ext cx="473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37324" y="4335900"/>
                <a:ext cx="473206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>
            <a:stCxn id="48" idx="6"/>
            <a:endCxn id="47" idx="1"/>
          </p:cNvCxnSpPr>
          <p:nvPr/>
        </p:nvCxnSpPr>
        <p:spPr>
          <a:xfrm>
            <a:off x="2022558" y="3081045"/>
            <a:ext cx="1175455" cy="13349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265594" y="2971800"/>
                <a:ext cx="4678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594" y="2971800"/>
                <a:ext cx="467820" cy="400110"/>
              </a:xfrm>
              <a:prstGeom prst="rect">
                <a:avLst/>
              </a:prstGeom>
              <a:blipFill rotWithShape="0">
                <a:blip r:embed="rId12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>
            <a:endCxn id="47" idx="1"/>
          </p:cNvCxnSpPr>
          <p:nvPr/>
        </p:nvCxnSpPr>
        <p:spPr>
          <a:xfrm flipV="1">
            <a:off x="1965774" y="4416034"/>
            <a:ext cx="1232239" cy="195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0" idx="6"/>
            <a:endCxn id="47" idx="1"/>
          </p:cNvCxnSpPr>
          <p:nvPr/>
        </p:nvCxnSpPr>
        <p:spPr>
          <a:xfrm flipV="1">
            <a:off x="2050787" y="4416034"/>
            <a:ext cx="1147226" cy="14168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002787" y="4056460"/>
                <a:ext cx="4678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787" y="4056460"/>
                <a:ext cx="467820" cy="400110"/>
              </a:xfrm>
              <a:prstGeom prst="rect">
                <a:avLst/>
              </a:prstGeom>
              <a:blipFill rotWithShape="0">
                <a:blip r:embed="rId1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245710" y="5446633"/>
                <a:ext cx="4678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710" y="5446633"/>
                <a:ext cx="467820" cy="4001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731516" y="4797352"/>
                <a:ext cx="1840484" cy="495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516" y="4797352"/>
                <a:ext cx="1840484" cy="495007"/>
              </a:xfrm>
              <a:prstGeom prst="rect">
                <a:avLst/>
              </a:prstGeom>
              <a:blipFill rotWithShape="0">
                <a:blip r:embed="rId15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524388" y="4725302"/>
                <a:ext cx="17098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𝑈𝑇𝐼𝐿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)≥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88" y="4725302"/>
                <a:ext cx="1709827" cy="461665"/>
              </a:xfrm>
              <a:prstGeom prst="rect">
                <a:avLst/>
              </a:prstGeom>
              <a:blipFill rotWithShape="0">
                <a:blip r:embed="rId16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638800" y="5295494"/>
                <a:ext cx="6067412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𝑈𝑇𝐼𝐿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𝑅𝐸𝑉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295494"/>
                <a:ext cx="6067412" cy="783804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749337" y="6063444"/>
                <a:ext cx="5445976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𝑆𝑊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337" y="6063444"/>
                <a:ext cx="5445976" cy="78380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89109" y="4520566"/>
                <a:ext cx="4851456" cy="988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109" y="4520566"/>
                <a:ext cx="4851456" cy="98854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901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Own-value deviations</a:t>
            </a:r>
            <a:br>
              <a:rPr lang="en-US" dirty="0"/>
            </a:br>
            <a:r>
              <a:rPr lang="en-US" sz="3600" dirty="0">
                <a:solidFill>
                  <a:prstClr val="white">
                    <a:lumMod val="50000"/>
                  </a:prstClr>
                </a:solidFill>
              </a:rPr>
              <a:t>(price and other values oblivious)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24388" y="2167217"/>
                <a:ext cx="61557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C00000"/>
                    </a:solidFill>
                  </a:rPr>
                  <a:t>New Theorem.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𝑃𝑜𝐴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88" y="2167217"/>
                <a:ext cx="6155753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1485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24388" y="2939307"/>
                <a:ext cx="7426820" cy="2107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C00000"/>
                    </a:solidFill>
                  </a:rPr>
                  <a:t>Proof.</a:t>
                </a:r>
                <a:r>
                  <a:rPr lang="en-US" sz="2400" dirty="0" smtClean="0"/>
                  <a:t> Each player can deviate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>
                  <a:spcBef>
                    <a:spcPts val="1200"/>
                  </a:spcBef>
                </a:pPr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88" y="2939307"/>
                <a:ext cx="7426820" cy="2107885"/>
              </a:xfrm>
              <a:prstGeom prst="rect">
                <a:avLst/>
              </a:prstGeom>
              <a:blipFill rotWithShape="0">
                <a:blip r:embed="rId3"/>
                <a:stretch>
                  <a:fillRect l="-1231" t="-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21</a:t>
            </a:fld>
            <a:endParaRPr lang="en-US" dirty="0"/>
          </a:p>
        </p:txBody>
      </p:sp>
      <p:pic>
        <p:nvPicPr>
          <p:cNvPr id="47" name="Picture 46" descr="http://www.bitrebels.com/wp-content/uploads/2012/02/la-sardina-lomo-camera-ki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636" b="90000" l="9906" r="70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91" t="33465" r="23184" b="17067"/>
          <a:stretch/>
        </p:blipFill>
        <p:spPr bwMode="auto">
          <a:xfrm>
            <a:off x="3198013" y="4063011"/>
            <a:ext cx="935589" cy="70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man_dollars.jpg"/>
          <p:cNvPicPr>
            <a:picLocks noChangeAspect="1"/>
          </p:cNvPicPr>
          <p:nvPr/>
        </p:nvPicPr>
        <p:blipFill>
          <a:blip r:embed="rId6" cstate="print"/>
          <a:srcRect r="16091"/>
          <a:stretch>
            <a:fillRect/>
          </a:stretch>
        </p:blipFill>
        <p:spPr>
          <a:xfrm>
            <a:off x="1226312" y="2665496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48" descr="man_dollars.jpg"/>
          <p:cNvPicPr>
            <a:picLocks noChangeAspect="1"/>
          </p:cNvPicPr>
          <p:nvPr/>
        </p:nvPicPr>
        <p:blipFill>
          <a:blip r:embed="rId6" cstate="print"/>
          <a:srcRect r="16091"/>
          <a:stretch>
            <a:fillRect/>
          </a:stretch>
        </p:blipFill>
        <p:spPr>
          <a:xfrm>
            <a:off x="1206567" y="4025700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Picture 49" descr="man_dollars.jpg"/>
          <p:cNvPicPr>
            <a:picLocks noChangeAspect="1"/>
          </p:cNvPicPr>
          <p:nvPr/>
        </p:nvPicPr>
        <p:blipFill>
          <a:blip r:embed="rId6" cstate="print"/>
          <a:srcRect r="16091"/>
          <a:stretch>
            <a:fillRect/>
          </a:stretch>
        </p:blipFill>
        <p:spPr>
          <a:xfrm>
            <a:off x="1254541" y="54173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Callout 50"/>
              <p:cNvSpPr/>
              <p:nvPr/>
            </p:nvSpPr>
            <p:spPr>
              <a:xfrm>
                <a:off x="626044" y="2133600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Oval Callout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44" y="2133600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Callout 51"/>
              <p:cNvSpPr/>
              <p:nvPr/>
            </p:nvSpPr>
            <p:spPr>
              <a:xfrm>
                <a:off x="626044" y="3518861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Oval Callout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44" y="3518861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val Callout 52"/>
              <p:cNvSpPr/>
              <p:nvPr/>
            </p:nvSpPr>
            <p:spPr>
              <a:xfrm>
                <a:off x="626044" y="4870394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Oval Callout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44" y="4870394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 rot="5400000">
                <a:off x="770441" y="2947537"/>
                <a:ext cx="473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70441" y="2947537"/>
                <a:ext cx="473206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 rot="5400000">
                <a:off x="737324" y="4335900"/>
                <a:ext cx="473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37324" y="4335900"/>
                <a:ext cx="473206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>
            <a:stCxn id="48" idx="6"/>
            <a:endCxn id="47" idx="1"/>
          </p:cNvCxnSpPr>
          <p:nvPr/>
        </p:nvCxnSpPr>
        <p:spPr>
          <a:xfrm>
            <a:off x="2022558" y="3081045"/>
            <a:ext cx="1175455" cy="13349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265594" y="2971800"/>
                <a:ext cx="4678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594" y="2971800"/>
                <a:ext cx="467820" cy="400110"/>
              </a:xfrm>
              <a:prstGeom prst="rect">
                <a:avLst/>
              </a:prstGeom>
              <a:blipFill rotWithShape="0">
                <a:blip r:embed="rId12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>
            <a:endCxn id="47" idx="1"/>
          </p:cNvCxnSpPr>
          <p:nvPr/>
        </p:nvCxnSpPr>
        <p:spPr>
          <a:xfrm flipV="1">
            <a:off x="1965774" y="4416034"/>
            <a:ext cx="1232239" cy="195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0" idx="6"/>
            <a:endCxn id="47" idx="1"/>
          </p:cNvCxnSpPr>
          <p:nvPr/>
        </p:nvCxnSpPr>
        <p:spPr>
          <a:xfrm flipV="1">
            <a:off x="2050787" y="4416034"/>
            <a:ext cx="1147226" cy="14168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002787" y="4056460"/>
                <a:ext cx="4678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787" y="4056460"/>
                <a:ext cx="467820" cy="400110"/>
              </a:xfrm>
              <a:prstGeom prst="rect">
                <a:avLst/>
              </a:prstGeom>
              <a:blipFill rotWithShape="0">
                <a:blip r:embed="rId1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245710" y="5446633"/>
                <a:ext cx="4678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710" y="5446633"/>
                <a:ext cx="467820" cy="4001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731516" y="4797352"/>
                <a:ext cx="1840484" cy="495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516" y="4797352"/>
                <a:ext cx="1840484" cy="495007"/>
              </a:xfrm>
              <a:prstGeom prst="rect">
                <a:avLst/>
              </a:prstGeom>
              <a:blipFill rotWithShape="0">
                <a:blip r:embed="rId15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524388" y="4725302"/>
                <a:ext cx="17098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𝑈𝑇𝐼𝐿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)≥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88" y="4725302"/>
                <a:ext cx="1709827" cy="461665"/>
              </a:xfrm>
              <a:prstGeom prst="rect">
                <a:avLst/>
              </a:prstGeom>
              <a:blipFill rotWithShape="0">
                <a:blip r:embed="rId16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638800" y="5295494"/>
                <a:ext cx="6067412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𝑈𝑇𝐼𝐿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𝑅𝐸𝑉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295494"/>
                <a:ext cx="6067412" cy="783804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749337" y="6063444"/>
                <a:ext cx="5445976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𝑆𝑊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)≥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337" y="6063444"/>
                <a:ext cx="5445976" cy="78380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89109" y="4520566"/>
                <a:ext cx="4851456" cy="9885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109" y="4520566"/>
                <a:ext cx="4851456" cy="98854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-569222" y="0"/>
            <a:ext cx="6658332" cy="7010400"/>
          </a:xfrm>
          <a:prstGeom prst="rect">
            <a:avLst/>
          </a:prstGeom>
          <a:solidFill>
            <a:schemeClr val="bg1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89108" y="5493531"/>
            <a:ext cx="6331492" cy="1669269"/>
          </a:xfrm>
          <a:prstGeom prst="rect">
            <a:avLst/>
          </a:prstGeom>
          <a:solidFill>
            <a:schemeClr val="bg1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117338" y="4630017"/>
                <a:ext cx="5122945" cy="82985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338" y="4630017"/>
                <a:ext cx="5122945" cy="829858"/>
              </a:xfrm>
              <a:prstGeom prst="rect">
                <a:avLst/>
              </a:prstGeom>
              <a:blipFill rotWithShape="0">
                <a:blip r:embed="rId21"/>
                <a:stretch>
                  <a:fillRect b="-215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107387" y="4618354"/>
                <a:ext cx="5122945" cy="82985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𝑅𝐸𝑉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387" y="4618354"/>
                <a:ext cx="5122945" cy="829858"/>
              </a:xfrm>
              <a:prstGeom prst="rect">
                <a:avLst/>
              </a:prstGeom>
              <a:blipFill rotWithShape="0">
                <a:blip r:embed="rId22"/>
                <a:stretch>
                  <a:fillRect b="-215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6089110" y="0"/>
            <a:ext cx="6252884" cy="4616775"/>
          </a:xfrm>
          <a:prstGeom prst="rect">
            <a:avLst/>
          </a:prstGeom>
          <a:solidFill>
            <a:schemeClr val="bg1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245710" y="1139711"/>
            <a:ext cx="918429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Key Deviation Property</a:t>
            </a:r>
            <a:endParaRPr lang="en-US" sz="2800" dirty="0"/>
          </a:p>
        </p:txBody>
      </p:sp>
      <p:sp>
        <p:nvSpPr>
          <p:cNvPr id="33" name="Rounded Rectangle 32"/>
          <p:cNvSpPr/>
          <p:nvPr/>
        </p:nvSpPr>
        <p:spPr>
          <a:xfrm>
            <a:off x="2245710" y="1143000"/>
            <a:ext cx="9184290" cy="146462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Smoothness Property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>
              <a:xfrm>
                <a:off x="2265594" y="2795430"/>
                <a:ext cx="9167454" cy="14478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Exists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800" dirty="0" smtClean="0"/>
                  <a:t> depending only on own value</a:t>
                </a:r>
                <a:endParaRPr lang="en-US" sz="2800" dirty="0"/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594" y="2795430"/>
                <a:ext cx="9167454" cy="1447800"/>
              </a:xfrm>
              <a:prstGeom prst="round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673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4" grpId="0" animBg="1"/>
      <p:bldP spid="5" grpId="0" animBg="1"/>
      <p:bldP spid="33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2265594" y="2795430"/>
                <a:ext cx="9167454" cy="14478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Exists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800" dirty="0" smtClean="0"/>
                  <a:t> depending only on own value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594" y="2795430"/>
                <a:ext cx="9167454" cy="1447800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2245710" y="1139711"/>
                <a:ext cx="9184290" cy="1464628"/>
              </a:xfrm>
              <a:prstGeom prst="round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 smtClean="0"/>
                  <a:t>Smoothness via own-value deviations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710" y="1139711"/>
                <a:ext cx="9184290" cy="146462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096000" y="4743292"/>
                <a:ext cx="5638800" cy="82985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𝑅𝐸𝑉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743292"/>
                <a:ext cx="5638800" cy="829858"/>
              </a:xfrm>
              <a:prstGeom prst="rect">
                <a:avLst/>
              </a:prstGeom>
              <a:blipFill rotWithShape="0">
                <a:blip r:embed="rId4"/>
                <a:stretch>
                  <a:fillRect b="-215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2209267" y="4434321"/>
                <a:ext cx="3810533" cy="14478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For any bid vector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267" y="4434321"/>
                <a:ext cx="3810533" cy="1447800"/>
              </a:xfrm>
              <a:prstGeom prst="roundRect">
                <a:avLst/>
              </a:prstGeom>
              <a:blipFill rotWithShape="0">
                <a:blip r:embed="rId5"/>
                <a:stretch>
                  <a:fillRect l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77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2265594" y="2795430"/>
                <a:ext cx="9167454" cy="14478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Exists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800" dirty="0" smtClean="0"/>
                  <a:t> depending only on own value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594" y="2795430"/>
                <a:ext cx="9167454" cy="1447800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2245710" y="1139711"/>
                <a:ext cx="9184290" cy="1464628"/>
              </a:xfrm>
              <a:prstGeom prst="round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 smtClean="0"/>
                  <a:t>Smoothness via own-value deviations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710" y="1139711"/>
                <a:ext cx="9184290" cy="146462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096000" y="4743292"/>
                <a:ext cx="5638800" cy="82985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𝑅𝐸𝑉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743292"/>
                <a:ext cx="5638800" cy="829858"/>
              </a:xfrm>
              <a:prstGeom prst="rect">
                <a:avLst/>
              </a:prstGeom>
              <a:blipFill rotWithShape="0">
                <a:blip r:embed="rId4"/>
                <a:stretch>
                  <a:fillRect b="-215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2209267" y="4434321"/>
                <a:ext cx="3810533" cy="14478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For any bid vector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267" y="4434321"/>
                <a:ext cx="3810533" cy="1447800"/>
              </a:xfrm>
              <a:prstGeom prst="roundRect">
                <a:avLst/>
              </a:prstGeom>
              <a:blipFill rotWithShape="0">
                <a:blip r:embed="rId5"/>
                <a:stretch>
                  <a:fillRect l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2265594" y="6111228"/>
            <a:ext cx="8707206" cy="541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Note. Smoothness is property of auction not equilibrium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232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2265594" y="2795430"/>
                <a:ext cx="9167454" cy="14478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Exists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800" dirty="0" smtClean="0"/>
                  <a:t> depending only on own value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594" y="2795430"/>
                <a:ext cx="9167454" cy="1447800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2245710" y="1139711"/>
                <a:ext cx="9184290" cy="1464628"/>
              </a:xfrm>
              <a:prstGeom prst="round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 smtClean="0"/>
                  <a:t>Smoothness via own-value deviations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710" y="1139711"/>
                <a:ext cx="9184290" cy="146462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096000" y="4743292"/>
                <a:ext cx="5638800" cy="82985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𝑅𝐸𝑉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743292"/>
                <a:ext cx="5638800" cy="829858"/>
              </a:xfrm>
              <a:prstGeom prst="rect">
                <a:avLst/>
              </a:prstGeom>
              <a:blipFill rotWithShape="0">
                <a:blip r:embed="rId4"/>
                <a:stretch>
                  <a:fillRect b="-215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2209267" y="4434321"/>
                <a:ext cx="3810533" cy="14478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For any bid vector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267" y="4434321"/>
                <a:ext cx="3810533" cy="1447800"/>
              </a:xfrm>
              <a:prstGeom prst="roundRect">
                <a:avLst/>
              </a:prstGeom>
              <a:blipFill rotWithShape="0">
                <a:blip r:embed="rId5"/>
                <a:stretch>
                  <a:fillRect l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2362200" y="6111228"/>
            <a:ext cx="8610600" cy="541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Applies to any auction: Not First-Price Auction specific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78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sz="4000" b="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000" dirty="0"/>
                  <a:t>Smoothness implies </a:t>
                </a:r>
                <a:r>
                  <a:rPr lang="en-US" sz="4000" dirty="0" err="1" smtClean="0"/>
                  <a:t>PoA</a:t>
                </a:r>
                <a:r>
                  <a:rPr lang="en-US" sz="4000" dirty="0" smtClean="0"/>
                  <a:t> 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4000" b="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53000" y="2971800"/>
                <a:ext cx="5638800" cy="82985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𝑅𝐸𝑉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971800"/>
                <a:ext cx="5638800" cy="829858"/>
              </a:xfrm>
              <a:prstGeom prst="rect">
                <a:avLst/>
              </a:prstGeom>
              <a:blipFill rotWithShape="0">
                <a:blip r:embed="rId3"/>
                <a:stretch>
                  <a:fillRect b="-215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69848" y="2093976"/>
                <a:ext cx="41879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Proof. </a:t>
                </a: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 smtClean="0"/>
                  <a:t>PNE then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48" y="2093976"/>
                <a:ext cx="4187952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3057" t="-14118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58197" y="3116041"/>
                <a:ext cx="34948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𝑈𝑇𝐼𝐿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𝑅𝐸𝑉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)≥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97" y="3116041"/>
                <a:ext cx="3494803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05371" y="3931184"/>
                <a:ext cx="49864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𝑈𝑇𝐼𝐿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𝑅𝐸𝑉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371" y="3931184"/>
                <a:ext cx="4986429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026751" y="4606114"/>
                <a:ext cx="55650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𝑆𝑊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𝑅𝐸𝑉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751" y="4606114"/>
                <a:ext cx="5565049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74295" y="4644419"/>
                <a:ext cx="34045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tx1"/>
                    </a:solidFill>
                  </a:rPr>
                  <a:t>Note.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SW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𝑅𝐸𝑉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95" y="4644419"/>
                <a:ext cx="3404522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286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149476" y="5375646"/>
                <a:ext cx="54423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𝑆𝑊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𝑆𝑊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476" y="5375646"/>
                <a:ext cx="5442324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204206" y="5958212"/>
                <a:ext cx="33875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𝑆𝑊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206" y="5958212"/>
                <a:ext cx="3387594" cy="461665"/>
              </a:xfrm>
              <a:prstGeom prst="rect">
                <a:avLst/>
              </a:prstGeom>
              <a:blipFill rotWithShape="0">
                <a:blip r:embed="rId10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74295" y="3914742"/>
                <a:ext cx="48751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tx1"/>
                    </a:solidFill>
                  </a:rPr>
                  <a:t>Note.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UTIL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𝑆𝑊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𝑅𝐸𝑉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95" y="3914742"/>
                <a:ext cx="4875181" cy="461665"/>
              </a:xfrm>
              <a:prstGeom prst="rect">
                <a:avLst/>
              </a:prstGeom>
              <a:blipFill rotWithShape="0">
                <a:blip r:embed="rId11"/>
                <a:stretch>
                  <a:fillRect l="-200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378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C00000"/>
                    </a:solidFill>
                  </a:rPr>
                  <a:t>First Extension Theorem. </a:t>
                </a:r>
                <a:r>
                  <a:rPr lang="en-US" sz="2800" dirty="0" smtClean="0"/>
                  <a:t>If PNE </a:t>
                </a:r>
                <a:r>
                  <a:rPr lang="en-US" sz="2800" dirty="0" err="1" smtClean="0"/>
                  <a:t>PoA</a:t>
                </a:r>
                <a:r>
                  <a:rPr lang="en-US" sz="2800" dirty="0" smtClean="0"/>
                  <a:t> proved by showing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 smtClean="0"/>
                  <a:t>smoothness property via own-value deviations, then </a:t>
                </a:r>
                <a:r>
                  <a:rPr lang="en-US" sz="2800" dirty="0" err="1" smtClean="0"/>
                  <a:t>PoA</a:t>
                </a:r>
                <a:r>
                  <a:rPr lang="en-US" sz="2800" dirty="0" smtClean="0"/>
                  <a:t> bound extends to BNE with correlated values</a:t>
                </a:r>
              </a:p>
              <a:p>
                <a:pPr marL="0" indent="0">
                  <a:buNone/>
                </a:pPr>
                <a:endParaRPr lang="en-US" sz="28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0070C0"/>
                    </a:solidFill>
                  </a:rPr>
                  <a:t>Note. Not specific to First-Price Auction</a:t>
                </a:r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73" t="-2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04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2000" y="484632"/>
                <a:ext cx="10366248" cy="160934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sz="4000" b="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000" dirty="0"/>
                  <a:t>Smoothness </a:t>
                </a:r>
                <a:r>
                  <a:rPr lang="en-US" sz="4000" dirty="0" smtClean="0"/>
                  <a:t>implies BNE </a:t>
                </a:r>
                <a:r>
                  <a:rPr lang="en-US" sz="4000" dirty="0" err="1" smtClean="0"/>
                  <a:t>PoA</a:t>
                </a:r>
                <a:r>
                  <a:rPr lang="en-US" sz="4000" dirty="0" smtClean="0"/>
                  <a:t> 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4000" b="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2000" y="484632"/>
                <a:ext cx="10366248" cy="1609344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53000" y="2971800"/>
                <a:ext cx="5638800" cy="82985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𝑅𝐸𝑉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971800"/>
                <a:ext cx="5638800" cy="829858"/>
              </a:xfrm>
              <a:prstGeom prst="rect">
                <a:avLst/>
              </a:prstGeom>
              <a:blipFill rotWithShape="0">
                <a:blip r:embed="rId3"/>
                <a:stretch>
                  <a:fillRect b="-215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69848" y="2093976"/>
                <a:ext cx="41879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Proof. </a:t>
                </a: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⋅)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/>
                  <a:t>B</a:t>
                </a:r>
                <a:r>
                  <a:rPr lang="en-US" sz="2800" dirty="0" smtClean="0"/>
                  <a:t>NE then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48" y="2093976"/>
                <a:ext cx="4187952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3057" t="-14118" r="-2183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58197" y="3116041"/>
                <a:ext cx="34948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𝑈𝑇𝐼𝐿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𝑅𝐸𝑉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)≥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97" y="3116041"/>
                <a:ext cx="3494803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54500" y="1872322"/>
                <a:ext cx="5032275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  <m:d>
                                <m:d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𝐯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sz="2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𝐯</m:t>
                                      </m:r>
                                    </m:e>
                                    <m:sub>
                                      <m:r>
                                        <a:rPr lang="en-US" sz="2400" b="1" i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1" i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𝐢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500" y="1872322"/>
                <a:ext cx="5032275" cy="92217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32529" y="2617196"/>
                <a:ext cx="194328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8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8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8000" b="0" i="1" smtClean="0">
                          <a:latin typeface="Cambria Math" panose="02040503050406030204" pitchFamily="18" charset="0"/>
                        </a:rPr>
                        <m:t>[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529" y="2617196"/>
                <a:ext cx="1943289" cy="132343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0591800" y="2575729"/>
            <a:ext cx="5229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]</a:t>
            </a:r>
            <a:endParaRPr lang="en-US" sz="8800" dirty="0"/>
          </a:p>
        </p:txBody>
      </p:sp>
      <p:sp>
        <p:nvSpPr>
          <p:cNvPr id="16" name="TextBox 15"/>
          <p:cNvSpPr txBox="1"/>
          <p:nvPr/>
        </p:nvSpPr>
        <p:spPr>
          <a:xfrm>
            <a:off x="2438400" y="4679482"/>
            <a:ext cx="7319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Just redo PNE proof in expectation over values.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614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3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Optimizing over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http://www.bitrebels.com/wp-content/uploads/2012/02/la-sardina-lomo-camera-ki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636" b="90000" l="9906" r="70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91" t="33465" r="23184" b="17067"/>
          <a:stretch/>
        </p:blipFill>
        <p:spPr bwMode="auto">
          <a:xfrm>
            <a:off x="3588799" y="4139211"/>
            <a:ext cx="935589" cy="70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an_dollars.jpg"/>
          <p:cNvPicPr>
            <a:picLocks noChangeAspect="1"/>
          </p:cNvPicPr>
          <p:nvPr/>
        </p:nvPicPr>
        <p:blipFill>
          <a:blip r:embed="rId5" cstate="print"/>
          <a:srcRect r="16091"/>
          <a:stretch>
            <a:fillRect/>
          </a:stretch>
        </p:blipFill>
        <p:spPr>
          <a:xfrm>
            <a:off x="1057468" y="2665496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man_dollars.jpg"/>
          <p:cNvPicPr>
            <a:picLocks noChangeAspect="1"/>
          </p:cNvPicPr>
          <p:nvPr/>
        </p:nvPicPr>
        <p:blipFill>
          <a:blip r:embed="rId5" cstate="print"/>
          <a:srcRect r="16091"/>
          <a:stretch>
            <a:fillRect/>
          </a:stretch>
        </p:blipFill>
        <p:spPr>
          <a:xfrm>
            <a:off x="1037723" y="3935839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man_dollars.jpg"/>
          <p:cNvPicPr>
            <a:picLocks noChangeAspect="1"/>
          </p:cNvPicPr>
          <p:nvPr/>
        </p:nvPicPr>
        <p:blipFill>
          <a:blip r:embed="rId5" cstate="print"/>
          <a:srcRect r="16091"/>
          <a:stretch>
            <a:fillRect/>
          </a:stretch>
        </p:blipFill>
        <p:spPr>
          <a:xfrm>
            <a:off x="1085697" y="54935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Callout 14"/>
              <p:cNvSpPr/>
              <p:nvPr/>
            </p:nvSpPr>
            <p:spPr>
              <a:xfrm>
                <a:off x="457200" y="2133600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Oval Callou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133600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Callout 18"/>
              <p:cNvSpPr/>
              <p:nvPr/>
            </p:nvSpPr>
            <p:spPr>
              <a:xfrm>
                <a:off x="457200" y="3429000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Oval Callout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429000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Callout 19"/>
              <p:cNvSpPr/>
              <p:nvPr/>
            </p:nvSpPr>
            <p:spPr>
              <a:xfrm>
                <a:off x="457200" y="4946594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Oval Callout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946594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226141" y="4841395"/>
                <a:ext cx="1660904" cy="454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141" y="4841395"/>
                <a:ext cx="1660904" cy="454804"/>
              </a:xfrm>
              <a:prstGeom prst="rect">
                <a:avLst/>
              </a:prstGeom>
              <a:blipFill rotWithShape="0">
                <a:blip r:embed="rId9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>
            <a:stCxn id="5" idx="6"/>
            <a:endCxn id="4" idx="1"/>
          </p:cNvCxnSpPr>
          <p:nvPr/>
        </p:nvCxnSpPr>
        <p:spPr>
          <a:xfrm>
            <a:off x="1853714" y="3081045"/>
            <a:ext cx="1735085" cy="14111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833969" y="2849588"/>
                <a:ext cx="22764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969" y="2849588"/>
                <a:ext cx="2276473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887046" y="2300898"/>
                <a:ext cx="6980146" cy="1509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Is half value best own-value deviation?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Bid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with support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den>
                            </m:f>
                          </m:e>
                        </m:d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000" dirty="0" smtClean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046" y="2300898"/>
                <a:ext cx="6980146" cy="1509709"/>
              </a:xfrm>
              <a:prstGeom prst="rect">
                <a:avLst/>
              </a:prstGeom>
              <a:blipFill rotWithShape="0">
                <a:blip r:embed="rId11"/>
                <a:stretch>
                  <a:fillRect l="-786" t="-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endCxn id="4" idx="1"/>
          </p:cNvCxnSpPr>
          <p:nvPr/>
        </p:nvCxnSpPr>
        <p:spPr>
          <a:xfrm>
            <a:off x="1833969" y="4485854"/>
            <a:ext cx="1754830" cy="6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625053" y="3935143"/>
                <a:ext cx="1909037" cy="523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053" y="3935143"/>
                <a:ext cx="1909037" cy="5234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>
            <a:stCxn id="7" idx="6"/>
            <a:endCxn id="4" idx="1"/>
          </p:cNvCxnSpPr>
          <p:nvPr/>
        </p:nvCxnSpPr>
        <p:spPr>
          <a:xfrm flipV="1">
            <a:off x="1881943" y="4492234"/>
            <a:ext cx="1706856" cy="14168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625053" y="5419445"/>
                <a:ext cx="19637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053" y="5419445"/>
                <a:ext cx="1963745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27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4" grpId="0"/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Optimizing over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http://www.bitrebels.com/wp-content/uploads/2012/02/la-sardina-lomo-camera-ki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636" b="90000" l="9906" r="70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91" t="33465" r="23184" b="17067"/>
          <a:stretch/>
        </p:blipFill>
        <p:spPr bwMode="auto">
          <a:xfrm>
            <a:off x="3588799" y="4139211"/>
            <a:ext cx="935589" cy="70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an_dollars.jpg"/>
          <p:cNvPicPr>
            <a:picLocks noChangeAspect="1"/>
          </p:cNvPicPr>
          <p:nvPr/>
        </p:nvPicPr>
        <p:blipFill>
          <a:blip r:embed="rId5" cstate="print"/>
          <a:srcRect r="16091"/>
          <a:stretch>
            <a:fillRect/>
          </a:stretch>
        </p:blipFill>
        <p:spPr>
          <a:xfrm>
            <a:off x="1057468" y="2665496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man_dollars.jpg"/>
          <p:cNvPicPr>
            <a:picLocks noChangeAspect="1"/>
          </p:cNvPicPr>
          <p:nvPr/>
        </p:nvPicPr>
        <p:blipFill>
          <a:blip r:embed="rId5" cstate="print"/>
          <a:srcRect r="16091"/>
          <a:stretch>
            <a:fillRect/>
          </a:stretch>
        </p:blipFill>
        <p:spPr>
          <a:xfrm>
            <a:off x="1037723" y="3935839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man_dollars.jpg"/>
          <p:cNvPicPr>
            <a:picLocks noChangeAspect="1"/>
          </p:cNvPicPr>
          <p:nvPr/>
        </p:nvPicPr>
        <p:blipFill>
          <a:blip r:embed="rId5" cstate="print"/>
          <a:srcRect r="16091"/>
          <a:stretch>
            <a:fillRect/>
          </a:stretch>
        </p:blipFill>
        <p:spPr>
          <a:xfrm>
            <a:off x="1085697" y="54935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Oval Callout 14"/>
              <p:cNvSpPr/>
              <p:nvPr/>
            </p:nvSpPr>
            <p:spPr>
              <a:xfrm>
                <a:off x="457200" y="2133600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Oval Callou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133600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Oval Callout 18"/>
              <p:cNvSpPr/>
              <p:nvPr/>
            </p:nvSpPr>
            <p:spPr>
              <a:xfrm>
                <a:off x="457200" y="3429000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Oval Callout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429000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Oval Callout 19"/>
              <p:cNvSpPr/>
              <p:nvPr/>
            </p:nvSpPr>
            <p:spPr>
              <a:xfrm>
                <a:off x="457200" y="4946594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Oval Callout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946594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3226141" y="4841395"/>
                <a:ext cx="1660904" cy="454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141" y="4841395"/>
                <a:ext cx="1660904" cy="454804"/>
              </a:xfrm>
              <a:prstGeom prst="rect">
                <a:avLst/>
              </a:prstGeom>
              <a:blipFill rotWithShape="0">
                <a:blip r:embed="rId9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>
            <a:stCxn id="5" idx="6"/>
            <a:endCxn id="4" idx="1"/>
          </p:cNvCxnSpPr>
          <p:nvPr/>
        </p:nvCxnSpPr>
        <p:spPr>
          <a:xfrm>
            <a:off x="1853714" y="3081045"/>
            <a:ext cx="1735085" cy="14111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1833969" y="2849588"/>
                <a:ext cx="22764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969" y="2849588"/>
                <a:ext cx="2276473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endCxn id="4" idx="1"/>
          </p:cNvCxnSpPr>
          <p:nvPr/>
        </p:nvCxnSpPr>
        <p:spPr>
          <a:xfrm>
            <a:off x="1833969" y="4485854"/>
            <a:ext cx="1754830" cy="6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625053" y="3935143"/>
                <a:ext cx="1909037" cy="523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053" y="3935143"/>
                <a:ext cx="1909037" cy="5234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>
            <a:stCxn id="7" idx="6"/>
            <a:endCxn id="4" idx="1"/>
          </p:cNvCxnSpPr>
          <p:nvPr/>
        </p:nvCxnSpPr>
        <p:spPr>
          <a:xfrm flipV="1">
            <a:off x="1881943" y="4492234"/>
            <a:ext cx="1706856" cy="14168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1625053" y="5419445"/>
                <a:ext cx="19637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053" y="5419445"/>
                <a:ext cx="1963745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29</a:t>
            </a:fld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6987161" y="2483809"/>
            <a:ext cx="3429000" cy="2462785"/>
            <a:chOff x="5181600" y="3529584"/>
            <a:chExt cx="3429000" cy="2743201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5181600" y="6272784"/>
              <a:ext cx="3429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5181600" y="3529584"/>
              <a:ext cx="0" cy="27432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9710396" y="4983036"/>
                <a:ext cx="4558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0396" y="4983036"/>
                <a:ext cx="455830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8118209" y="4977640"/>
                <a:ext cx="459613" cy="369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8209" y="4977640"/>
                <a:ext cx="459613" cy="369588"/>
              </a:xfrm>
              <a:prstGeom prst="rect">
                <a:avLst/>
              </a:prstGeom>
              <a:blipFill rotWithShape="0">
                <a:blip r:embed="rId1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Elbow Connector 32"/>
          <p:cNvCxnSpPr/>
          <p:nvPr/>
        </p:nvCxnSpPr>
        <p:spPr>
          <a:xfrm flipV="1">
            <a:off x="6987161" y="2775079"/>
            <a:ext cx="2971800" cy="2171514"/>
          </a:xfrm>
          <a:prstGeom prst="bentConnector3">
            <a:avLst>
              <a:gd name="adj1" fmla="val 3127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5843381" y="2198825"/>
                <a:ext cx="1193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𝐢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381" y="2198825"/>
                <a:ext cx="1193468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7525315" y="4983036"/>
                <a:ext cx="7205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5315" y="4983036"/>
                <a:ext cx="720517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8285407" y="2775079"/>
                <a:ext cx="1652903" cy="2171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407" y="2775079"/>
                <a:ext cx="1652903" cy="2171514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/>
          <p:cNvCxnSpPr/>
          <p:nvPr/>
        </p:nvCxnSpPr>
        <p:spPr>
          <a:xfrm flipV="1">
            <a:off x="6992805" y="2775079"/>
            <a:ext cx="1253027" cy="31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10281781" y="4836070"/>
                <a:ext cx="450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1781" y="4836070"/>
                <a:ext cx="450764" cy="369332"/>
              </a:xfrm>
              <a:prstGeom prst="rect">
                <a:avLst/>
              </a:prstGeom>
              <a:blipFill rotWithShape="0">
                <a:blip r:embed="rId1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8577822" y="4977640"/>
                <a:ext cx="1291316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822" y="4977640"/>
                <a:ext cx="1291316" cy="714683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9144000" y="4845256"/>
            <a:ext cx="45719" cy="1013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923567" y="4842558"/>
            <a:ext cx="45719" cy="1013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262546" y="4842558"/>
            <a:ext cx="45719" cy="1013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7720989" y="5622300"/>
                <a:ext cx="1174552" cy="539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w.p.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989" y="5622300"/>
                <a:ext cx="1174552" cy="539443"/>
              </a:xfrm>
              <a:prstGeom prst="rect">
                <a:avLst/>
              </a:prstGeom>
              <a:blipFill rotWithShape="0">
                <a:blip r:embed="rId20"/>
                <a:stretch>
                  <a:fillRect l="-4688" b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/>
          <p:cNvSpPr/>
          <p:nvPr/>
        </p:nvSpPr>
        <p:spPr>
          <a:xfrm rot="16200000">
            <a:off x="8165490" y="5468242"/>
            <a:ext cx="331989" cy="152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4616724" y="1699774"/>
                <a:ext cx="8169874" cy="539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Bid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with support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den>
                            </m:f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724" y="1699774"/>
                <a:ext cx="8169874" cy="539443"/>
              </a:xfrm>
              <a:prstGeom prst="rect">
                <a:avLst/>
              </a:prstGeom>
              <a:blipFill rotWithShape="0">
                <a:blip r:embed="rId21"/>
                <a:stretch>
                  <a:fillRect l="-447" b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423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 animBg="1"/>
      <p:bldP spid="10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</a:t>
            </a:r>
            <a:r>
              <a:rPr lang="en-US" sz="2400" dirty="0" smtClean="0"/>
              <a:t>educe analysis of complex setting to simple setting.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 smtClean="0"/>
              <a:t>Conclusion for simple setting X, proved under restriction P, extends to complex setting Y</a:t>
            </a:r>
          </a:p>
          <a:p>
            <a:endParaRPr lang="en-US" sz="2400" dirty="0"/>
          </a:p>
          <a:p>
            <a:pPr lvl="1"/>
            <a:r>
              <a:rPr lang="en-US" sz="2000" dirty="0" smtClean="0"/>
              <a:t>X: complete information PNE to Y: incomplete information BNE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X: single auction to Y: composition of auctions</a:t>
            </a:r>
          </a:p>
          <a:p>
            <a:pPr marL="274320" lvl="1" indent="0"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53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Optimizing over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http://www.bitrebels.com/wp-content/uploads/2012/02/la-sardina-lomo-camera-ki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636" b="90000" l="9906" r="70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91" t="33465" r="23184" b="17067"/>
          <a:stretch/>
        </p:blipFill>
        <p:spPr bwMode="auto">
          <a:xfrm>
            <a:off x="3588799" y="4139211"/>
            <a:ext cx="935589" cy="70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an_dollars.jpg"/>
          <p:cNvPicPr>
            <a:picLocks noChangeAspect="1"/>
          </p:cNvPicPr>
          <p:nvPr/>
        </p:nvPicPr>
        <p:blipFill>
          <a:blip r:embed="rId5" cstate="print"/>
          <a:srcRect r="16091"/>
          <a:stretch>
            <a:fillRect/>
          </a:stretch>
        </p:blipFill>
        <p:spPr>
          <a:xfrm>
            <a:off x="1057468" y="2665496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man_dollars.jpg"/>
          <p:cNvPicPr>
            <a:picLocks noChangeAspect="1"/>
          </p:cNvPicPr>
          <p:nvPr/>
        </p:nvPicPr>
        <p:blipFill>
          <a:blip r:embed="rId5" cstate="print"/>
          <a:srcRect r="16091"/>
          <a:stretch>
            <a:fillRect/>
          </a:stretch>
        </p:blipFill>
        <p:spPr>
          <a:xfrm>
            <a:off x="1037723" y="3935839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man_dollars.jpg"/>
          <p:cNvPicPr>
            <a:picLocks noChangeAspect="1"/>
          </p:cNvPicPr>
          <p:nvPr/>
        </p:nvPicPr>
        <p:blipFill>
          <a:blip r:embed="rId5" cstate="print"/>
          <a:srcRect r="16091"/>
          <a:stretch>
            <a:fillRect/>
          </a:stretch>
        </p:blipFill>
        <p:spPr>
          <a:xfrm>
            <a:off x="1085697" y="54935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Oval Callout 14"/>
              <p:cNvSpPr/>
              <p:nvPr/>
            </p:nvSpPr>
            <p:spPr>
              <a:xfrm>
                <a:off x="457200" y="2133600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Oval Callou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133600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Oval Callout 18"/>
              <p:cNvSpPr/>
              <p:nvPr/>
            </p:nvSpPr>
            <p:spPr>
              <a:xfrm>
                <a:off x="457200" y="3429000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Oval Callout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429000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Oval Callout 19"/>
              <p:cNvSpPr/>
              <p:nvPr/>
            </p:nvSpPr>
            <p:spPr>
              <a:xfrm>
                <a:off x="457200" y="4946594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Oval Callout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946594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3226141" y="4841395"/>
                <a:ext cx="1660904" cy="454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141" y="4841395"/>
                <a:ext cx="1660904" cy="454804"/>
              </a:xfrm>
              <a:prstGeom prst="rect">
                <a:avLst/>
              </a:prstGeom>
              <a:blipFill rotWithShape="0">
                <a:blip r:embed="rId9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>
            <a:stCxn id="5" idx="6"/>
            <a:endCxn id="4" idx="1"/>
          </p:cNvCxnSpPr>
          <p:nvPr/>
        </p:nvCxnSpPr>
        <p:spPr>
          <a:xfrm>
            <a:off x="1853714" y="3081045"/>
            <a:ext cx="1735085" cy="14111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1833969" y="2849588"/>
                <a:ext cx="22764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969" y="2849588"/>
                <a:ext cx="2276473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endCxn id="4" idx="1"/>
          </p:cNvCxnSpPr>
          <p:nvPr/>
        </p:nvCxnSpPr>
        <p:spPr>
          <a:xfrm>
            <a:off x="1833969" y="4485854"/>
            <a:ext cx="1754830" cy="6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625053" y="3935143"/>
                <a:ext cx="1909037" cy="523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053" y="3935143"/>
                <a:ext cx="1909037" cy="5234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>
            <a:stCxn id="7" idx="6"/>
            <a:endCxn id="4" idx="1"/>
          </p:cNvCxnSpPr>
          <p:nvPr/>
        </p:nvCxnSpPr>
        <p:spPr>
          <a:xfrm flipV="1">
            <a:off x="1881943" y="4492234"/>
            <a:ext cx="1706856" cy="14168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1625053" y="5419445"/>
                <a:ext cx="19637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053" y="5419445"/>
                <a:ext cx="1963745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30</a:t>
            </a:fld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6987161" y="2483809"/>
            <a:ext cx="3429000" cy="2462785"/>
            <a:chOff x="5181600" y="3529584"/>
            <a:chExt cx="3429000" cy="2743201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5181600" y="6272784"/>
              <a:ext cx="3429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5181600" y="3529584"/>
              <a:ext cx="0" cy="27432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9710396" y="4983036"/>
                <a:ext cx="4558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0396" y="4983036"/>
                <a:ext cx="455830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8118209" y="4977640"/>
                <a:ext cx="459613" cy="369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8209" y="4977640"/>
                <a:ext cx="459613" cy="369588"/>
              </a:xfrm>
              <a:prstGeom prst="rect">
                <a:avLst/>
              </a:prstGeom>
              <a:blipFill rotWithShape="0">
                <a:blip r:embed="rId1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Elbow Connector 32"/>
          <p:cNvCxnSpPr/>
          <p:nvPr/>
        </p:nvCxnSpPr>
        <p:spPr>
          <a:xfrm flipV="1">
            <a:off x="6987161" y="2775079"/>
            <a:ext cx="2971800" cy="2171514"/>
          </a:xfrm>
          <a:prstGeom prst="bentConnector3">
            <a:avLst>
              <a:gd name="adj1" fmla="val 3127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5843381" y="2198825"/>
                <a:ext cx="1193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𝐢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381" y="2198825"/>
                <a:ext cx="1193468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7525315" y="4983036"/>
                <a:ext cx="7205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5315" y="4983036"/>
                <a:ext cx="720517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8232573" y="2775079"/>
            <a:ext cx="75980" cy="2171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6992805" y="2775079"/>
            <a:ext cx="1253027" cy="31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10281781" y="4836070"/>
                <a:ext cx="450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1781" y="4836070"/>
                <a:ext cx="450764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8577822" y="4977640"/>
                <a:ext cx="1291316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822" y="4977640"/>
                <a:ext cx="1291316" cy="714683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9144000" y="4845256"/>
            <a:ext cx="45719" cy="1013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923567" y="4842558"/>
            <a:ext cx="45719" cy="1013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262546" y="4842558"/>
            <a:ext cx="45719" cy="1013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7720989" y="5622300"/>
                <a:ext cx="1174552" cy="539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w.p.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989" y="5622300"/>
                <a:ext cx="1174552" cy="539443"/>
              </a:xfrm>
              <a:prstGeom prst="rect">
                <a:avLst/>
              </a:prstGeom>
              <a:blipFill rotWithShape="0">
                <a:blip r:embed="rId19"/>
                <a:stretch>
                  <a:fillRect l="-4688" b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/>
          <p:cNvSpPr/>
          <p:nvPr/>
        </p:nvSpPr>
        <p:spPr>
          <a:xfrm rot="16200000">
            <a:off x="8165490" y="5468242"/>
            <a:ext cx="331989" cy="152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/>
              <p:cNvSpPr/>
              <p:nvPr/>
            </p:nvSpPr>
            <p:spPr>
              <a:xfrm>
                <a:off x="4616724" y="1699774"/>
                <a:ext cx="8169874" cy="539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Bid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with support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den>
                            </m:f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724" y="1699774"/>
                <a:ext cx="8169874" cy="539443"/>
              </a:xfrm>
              <a:prstGeom prst="rect">
                <a:avLst/>
              </a:prstGeom>
              <a:blipFill rotWithShape="0">
                <a:blip r:embed="rId20"/>
                <a:stretch>
                  <a:fillRect l="-447" b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088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Optimizing over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http://www.bitrebels.com/wp-content/uploads/2012/02/la-sardina-lomo-camera-ki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636" b="90000" l="9906" r="70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91" t="33465" r="23184" b="17067"/>
          <a:stretch/>
        </p:blipFill>
        <p:spPr bwMode="auto">
          <a:xfrm>
            <a:off x="3588799" y="4139211"/>
            <a:ext cx="935589" cy="70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an_dollars.jpg"/>
          <p:cNvPicPr>
            <a:picLocks noChangeAspect="1"/>
          </p:cNvPicPr>
          <p:nvPr/>
        </p:nvPicPr>
        <p:blipFill>
          <a:blip r:embed="rId5" cstate="print"/>
          <a:srcRect r="16091"/>
          <a:stretch>
            <a:fillRect/>
          </a:stretch>
        </p:blipFill>
        <p:spPr>
          <a:xfrm>
            <a:off x="1057468" y="2665496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man_dollars.jpg"/>
          <p:cNvPicPr>
            <a:picLocks noChangeAspect="1"/>
          </p:cNvPicPr>
          <p:nvPr/>
        </p:nvPicPr>
        <p:blipFill>
          <a:blip r:embed="rId5" cstate="print"/>
          <a:srcRect r="16091"/>
          <a:stretch>
            <a:fillRect/>
          </a:stretch>
        </p:blipFill>
        <p:spPr>
          <a:xfrm>
            <a:off x="1037723" y="3935839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man_dollars.jpg"/>
          <p:cNvPicPr>
            <a:picLocks noChangeAspect="1"/>
          </p:cNvPicPr>
          <p:nvPr/>
        </p:nvPicPr>
        <p:blipFill>
          <a:blip r:embed="rId5" cstate="print"/>
          <a:srcRect r="16091"/>
          <a:stretch>
            <a:fillRect/>
          </a:stretch>
        </p:blipFill>
        <p:spPr>
          <a:xfrm>
            <a:off x="1085697" y="54935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Oval Callout 14"/>
              <p:cNvSpPr/>
              <p:nvPr/>
            </p:nvSpPr>
            <p:spPr>
              <a:xfrm>
                <a:off x="457200" y="2133600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Oval Callou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133600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Oval Callout 18"/>
              <p:cNvSpPr/>
              <p:nvPr/>
            </p:nvSpPr>
            <p:spPr>
              <a:xfrm>
                <a:off x="457200" y="3429000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Oval Callout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429000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Oval Callout 19"/>
              <p:cNvSpPr/>
              <p:nvPr/>
            </p:nvSpPr>
            <p:spPr>
              <a:xfrm>
                <a:off x="457200" y="4946594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Oval Callout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946594"/>
                <a:ext cx="762000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3226141" y="4841395"/>
                <a:ext cx="1660904" cy="454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141" y="4841395"/>
                <a:ext cx="1660904" cy="454804"/>
              </a:xfrm>
              <a:prstGeom prst="rect">
                <a:avLst/>
              </a:prstGeom>
              <a:blipFill rotWithShape="0">
                <a:blip r:embed="rId9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>
            <a:stCxn id="5" idx="6"/>
            <a:endCxn id="4" idx="1"/>
          </p:cNvCxnSpPr>
          <p:nvPr/>
        </p:nvCxnSpPr>
        <p:spPr>
          <a:xfrm>
            <a:off x="1853714" y="3081045"/>
            <a:ext cx="1735085" cy="14111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1833969" y="2849588"/>
                <a:ext cx="22764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969" y="2849588"/>
                <a:ext cx="2276473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endCxn id="4" idx="1"/>
          </p:cNvCxnSpPr>
          <p:nvPr/>
        </p:nvCxnSpPr>
        <p:spPr>
          <a:xfrm>
            <a:off x="1833969" y="4485854"/>
            <a:ext cx="1754830" cy="6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625053" y="3935143"/>
                <a:ext cx="1909037" cy="523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053" y="3935143"/>
                <a:ext cx="1909037" cy="5234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>
            <a:stCxn id="7" idx="6"/>
            <a:endCxn id="4" idx="1"/>
          </p:cNvCxnSpPr>
          <p:nvPr/>
        </p:nvCxnSpPr>
        <p:spPr>
          <a:xfrm flipV="1">
            <a:off x="1881943" y="4492234"/>
            <a:ext cx="1706856" cy="14168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1625053" y="5419445"/>
                <a:ext cx="19637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053" y="5419445"/>
                <a:ext cx="1963745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31</a:t>
            </a:fld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6987161" y="2189984"/>
            <a:ext cx="3429000" cy="2462785"/>
            <a:chOff x="5181600" y="3529584"/>
            <a:chExt cx="3429000" cy="2743201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5181600" y="6272784"/>
              <a:ext cx="3429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5181600" y="3529584"/>
              <a:ext cx="0" cy="27432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9710396" y="4689211"/>
                <a:ext cx="4558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0396" y="4689211"/>
                <a:ext cx="455830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Elbow Connector 32"/>
          <p:cNvCxnSpPr/>
          <p:nvPr/>
        </p:nvCxnSpPr>
        <p:spPr>
          <a:xfrm flipV="1">
            <a:off x="6987161" y="2481254"/>
            <a:ext cx="2971800" cy="2171514"/>
          </a:xfrm>
          <a:prstGeom prst="bentConnector3">
            <a:avLst>
              <a:gd name="adj1" fmla="val 3127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5815463" y="2260146"/>
                <a:ext cx="1193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𝐢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463" y="2260146"/>
                <a:ext cx="1193468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7525315" y="4689211"/>
                <a:ext cx="7205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5315" y="4689211"/>
                <a:ext cx="720517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7922750" y="2481254"/>
                <a:ext cx="1266969" cy="2171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2750" y="2481254"/>
                <a:ext cx="1266969" cy="217151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/>
          <p:cNvCxnSpPr/>
          <p:nvPr/>
        </p:nvCxnSpPr>
        <p:spPr>
          <a:xfrm flipV="1">
            <a:off x="6992805" y="2481254"/>
            <a:ext cx="1253027" cy="31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10281781" y="4542245"/>
                <a:ext cx="450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1781" y="4542245"/>
                <a:ext cx="450764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8577822" y="4683815"/>
                <a:ext cx="1291316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822" y="4683815"/>
                <a:ext cx="1291316" cy="714683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9144000" y="4551431"/>
            <a:ext cx="45719" cy="1013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923567" y="4548733"/>
            <a:ext cx="45719" cy="1013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/>
              <p:cNvSpPr/>
              <p:nvPr/>
            </p:nvSpPr>
            <p:spPr>
              <a:xfrm>
                <a:off x="7002354" y="2481254"/>
                <a:ext cx="910071" cy="2168816"/>
              </a:xfrm>
              <a:prstGeom prst="rect">
                <a:avLst/>
              </a:prstGeom>
              <a:solidFill>
                <a:srgbClr val="F38C0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354" y="2481254"/>
                <a:ext cx="910071" cy="2168816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5614670" y="5388973"/>
                <a:ext cx="6336538" cy="1406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So in fact: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smooth.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𝑃𝑜𝐴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≈1.58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670" y="5388973"/>
                <a:ext cx="6336538" cy="1406219"/>
              </a:xfrm>
              <a:prstGeom prst="rect">
                <a:avLst/>
              </a:prstGeom>
              <a:blipFill rotWithShape="0">
                <a:blip r:embed="rId20"/>
                <a:stretch>
                  <a:fillRect l="-577"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4616724" y="1699774"/>
                <a:ext cx="8169874" cy="539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Bid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with support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den>
                            </m:f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724" y="1699774"/>
                <a:ext cx="8169874" cy="539443"/>
              </a:xfrm>
              <a:prstGeom prst="rect">
                <a:avLst/>
              </a:prstGeom>
              <a:blipFill rotWithShape="0">
                <a:blip r:embed="rId21"/>
                <a:stretch>
                  <a:fillRect l="-447" b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773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Extension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71600"/>
                <a:ext cx="6711696" cy="433425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 smtClean="0">
                    <a:solidFill>
                      <a:srgbClr val="0070C0"/>
                    </a:solidFill>
                  </a:rPr>
                  <a:t>RECAP</a:t>
                </a:r>
                <a:endParaRPr lang="en-US" sz="3200" dirty="0" smtClean="0"/>
              </a:p>
              <a:p>
                <a:endParaRPr lang="en-US" sz="2400" dirty="0" smtClean="0"/>
              </a:p>
              <a:p>
                <a:r>
                  <a:rPr lang="en-US" sz="2400" b="1" dirty="0" smtClean="0">
                    <a:solidFill>
                      <a:srgbClr val="C00000"/>
                    </a:solidFill>
                  </a:rPr>
                  <a:t>First Extension </a:t>
                </a:r>
                <a:r>
                  <a:rPr lang="en-US" sz="2400" b="1" dirty="0" err="1" smtClean="0">
                    <a:solidFill>
                      <a:srgbClr val="C00000"/>
                    </a:solidFill>
                  </a:rPr>
                  <a:t>Thm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.</a:t>
                </a:r>
                <a:r>
                  <a:rPr lang="en-US" sz="2400" dirty="0" smtClean="0"/>
                  <a:t> If proof of PNE </a:t>
                </a:r>
                <a:r>
                  <a:rPr lang="en-US" sz="2400" dirty="0" err="1" smtClean="0"/>
                  <a:t>PoA</a:t>
                </a:r>
                <a:r>
                  <a:rPr lang="en-US" sz="2400" dirty="0" smtClean="0"/>
                  <a:t> based 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 smtClean="0"/>
                  <a:t>smoothness via own-value based deviations then </a:t>
                </a:r>
                <a:r>
                  <a:rPr lang="en-US" sz="2400" dirty="0" err="1" smtClean="0"/>
                  <a:t>PoA</a:t>
                </a:r>
                <a:r>
                  <a:rPr lang="en-US" sz="2400" dirty="0" smtClean="0"/>
                  <a:t> of BNE with correlated values also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QUESTIONS?</a:t>
                </a:r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71600"/>
                <a:ext cx="6711696" cy="4334256"/>
              </a:xfrm>
              <a:blipFill rotWithShape="0">
                <a:blip r:embed="rId2"/>
                <a:stretch>
                  <a:fillRect l="-2361" t="-2954" r="-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Complete info </a:t>
            </a:r>
            <a:r>
              <a:rPr lang="en-US" sz="2400" dirty="0"/>
              <a:t>PNE </a:t>
            </a:r>
            <a:r>
              <a:rPr lang="en-US" sz="2400" dirty="0" smtClean="0"/>
              <a:t>to BNE with correlated values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8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Second Extension Theorem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178934" y="3352800"/>
            <a:ext cx="9052560" cy="1066800"/>
          </a:xfrm>
        </p:spPr>
        <p:txBody>
          <a:bodyPr>
            <a:normAutofit/>
          </a:bodyPr>
          <a:lstStyle/>
          <a:p>
            <a:r>
              <a:rPr lang="en-US" sz="2400" dirty="0"/>
              <a:t>Single auction to simultaneous </a:t>
            </a:r>
            <a:r>
              <a:rPr lang="en-US" sz="2400" dirty="0" smtClean="0"/>
              <a:t>auctions </a:t>
            </a:r>
          </a:p>
          <a:p>
            <a:r>
              <a:rPr lang="en-US" sz="2400" dirty="0" smtClean="0"/>
              <a:t>PNE complete information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35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Second Extension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71600"/>
                <a:ext cx="6711696" cy="4334256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>
                    <a:solidFill>
                      <a:srgbClr val="0070C0"/>
                    </a:solidFill>
                  </a:rPr>
                  <a:t>Target setting.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Simultaneous single-item first price auctions with unit-demand bidders </a:t>
                </a:r>
                <a:r>
                  <a:rPr lang="en-US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(complete information PNE). </a:t>
                </a:r>
                <a:endParaRPr lang="en-US" sz="24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Simple setting.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Single-item first price auction </a:t>
                </a:r>
                <a:r>
                  <a:rPr lang="en-US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(complete information PNE).</a:t>
                </a:r>
                <a:endParaRPr lang="en-US" sz="24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en-US" sz="2400" dirty="0"/>
              </a:p>
              <a:p>
                <a:r>
                  <a:rPr lang="en-US" sz="2400" b="1" dirty="0" err="1">
                    <a:solidFill>
                      <a:srgbClr val="C00000"/>
                    </a:solidFill>
                  </a:rPr>
                  <a:t>Thm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.</a:t>
                </a:r>
                <a:r>
                  <a:rPr lang="en-US" sz="2400" dirty="0"/>
                  <a:t> If proof of </a:t>
                </a:r>
                <a:r>
                  <a:rPr lang="en-US" sz="2400" dirty="0" smtClean="0"/>
                  <a:t>PNE </a:t>
                </a:r>
                <a:r>
                  <a:rPr lang="en-US" sz="2400" dirty="0" err="1" smtClean="0"/>
                  <a:t>PoA</a:t>
                </a:r>
                <a:r>
                  <a:rPr lang="en-US" sz="2400" dirty="0" smtClean="0"/>
                  <a:t> of single-item </a:t>
                </a:r>
                <a:r>
                  <a:rPr lang="en-US" sz="2400" dirty="0"/>
                  <a:t>based on </a:t>
                </a:r>
                <a:r>
                  <a:rPr lang="en-US" sz="2400" dirty="0" smtClean="0"/>
                  <a:t>proving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-smoothness via own-value deviation then PNE </a:t>
                </a:r>
                <a:r>
                  <a:rPr lang="en-US" sz="2400" dirty="0" err="1" smtClean="0"/>
                  <a:t>PoA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of </a:t>
                </a:r>
                <a:r>
                  <a:rPr lang="en-US" sz="2400" dirty="0" smtClean="0"/>
                  <a:t>simultaneous auctions also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71600"/>
                <a:ext cx="6711696" cy="4334256"/>
              </a:xfrm>
              <a:blipFill rotWithShape="0">
                <a:blip r:embed="rId2"/>
                <a:stretch>
                  <a:fillRect l="-817" t="-1828" b="-3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Single auction to simultaneous auctions </a:t>
            </a:r>
          </a:p>
          <a:p>
            <a:r>
              <a:rPr lang="en-US" sz="2400" dirty="0" smtClean="0"/>
              <a:t>PNE complete information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34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22208" y="4828693"/>
            <a:ext cx="3593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References:</a:t>
            </a:r>
          </a:p>
          <a:p>
            <a:r>
              <a:rPr lang="en-US" dirty="0" err="1" smtClean="0"/>
              <a:t>Roughgarden</a:t>
            </a:r>
            <a:r>
              <a:rPr lang="en-US" dirty="0"/>
              <a:t> </a:t>
            </a:r>
            <a:r>
              <a:rPr lang="en-US" dirty="0" smtClean="0"/>
              <a:t>STOC’09</a:t>
            </a:r>
          </a:p>
          <a:p>
            <a:r>
              <a:rPr lang="en-US" dirty="0" err="1" smtClean="0"/>
              <a:t>Roughgarden</a:t>
            </a:r>
            <a:r>
              <a:rPr lang="en-US" dirty="0" smtClean="0"/>
              <a:t> EC’12</a:t>
            </a:r>
          </a:p>
          <a:p>
            <a:r>
              <a:rPr lang="en-US" dirty="0" smtClean="0"/>
              <a:t>Syrgkanis ‘12</a:t>
            </a:r>
          </a:p>
          <a:p>
            <a:r>
              <a:rPr lang="en-US" b="1" dirty="0" smtClean="0"/>
              <a:t>Syrgkanis, </a:t>
            </a:r>
            <a:r>
              <a:rPr lang="en-US" b="1" dirty="0" err="1" smtClean="0"/>
              <a:t>Tardos</a:t>
            </a:r>
            <a:r>
              <a:rPr lang="en-US" b="1" dirty="0" smtClean="0"/>
              <a:t> STOC’13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95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84632"/>
            <a:ext cx="9753600" cy="1609344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Simultaneous </a:t>
            </a:r>
            <a:r>
              <a:rPr lang="en-US" sz="4400" dirty="0"/>
              <a:t>First-Price </a:t>
            </a:r>
            <a:r>
              <a:rPr lang="en-US" sz="4400" dirty="0" smtClean="0"/>
              <a:t>Auctions</a:t>
            </a:r>
            <a:br>
              <a:rPr lang="en-US" sz="4400" dirty="0" smtClean="0"/>
            </a:br>
            <a:r>
              <a:rPr lang="en-US" sz="4400" dirty="0" smtClean="0"/>
              <a:t>Unit-demand bidders</a:t>
            </a:r>
            <a:endParaRPr lang="en-US" sz="6600" dirty="0"/>
          </a:p>
        </p:txBody>
      </p:sp>
      <p:pic>
        <p:nvPicPr>
          <p:cNvPr id="6" name="Picture 2" descr="http://www.esquire.com/cm/esquire/images/r8/esq-lomo-fred-perry-collaboration-030912-x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075" y="2819400"/>
            <a:ext cx="935589" cy="62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bitrebels.com/wp-content/uploads/2012/02/la-sardina-lomo-camera-ki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636" b="90000" l="9906" r="70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91" t="33465" r="23184" b="17067"/>
          <a:stretch/>
        </p:blipFill>
        <p:spPr bwMode="auto">
          <a:xfrm>
            <a:off x="6718075" y="3694911"/>
            <a:ext cx="935589" cy="70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us.123rf.com/400wm/400/400/dmiskv/dmiskv1210/dmiskv121000299/15860691-gavel--hammer-of-judge-or-auctione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750" b="90000" l="6000" r="90000">
                        <a14:foregroundMark x1="20750" y1="24000" x2="6500" y2="46000"/>
                        <a14:foregroundMark x1="13500" y1="35500" x2="17750" y2="38250"/>
                        <a14:foregroundMark x1="14750" y1="50000" x2="14750" y2="50000"/>
                        <a14:foregroundMark x1="14000" y1="46500" x2="14000" y2="46500"/>
                        <a14:foregroundMark x1="16750" y1="43250" x2="16750" y2="43250"/>
                        <a14:foregroundMark x1="15750" y1="40500" x2="15750" y2="40500"/>
                        <a14:foregroundMark x1="19500" y1="37750" x2="19500" y2="37750"/>
                        <a14:foregroundMark x1="23500" y1="32500" x2="23500" y2="32500"/>
                        <a14:foregroundMark x1="25500" y1="27000" x2="25500" y2="27000"/>
                        <a14:foregroundMark x1="20750" y1="33500" x2="20750" y2="33500"/>
                        <a14:foregroundMark x1="39250" y1="52000" x2="39250" y2="52000"/>
                        <a14:foregroundMark x1="31750" y1="49750" x2="31750" y2="49750"/>
                        <a14:foregroundMark x1="26750" y1="46000" x2="26750" y2="46000"/>
                        <a14:foregroundMark x1="43750" y1="58000" x2="43750" y2="58000"/>
                        <a14:foregroundMark x1="47500" y1="58000" x2="47500" y2="5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790" y="2568632"/>
            <a:ext cx="1126279" cy="112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man_dollars.jpg"/>
          <p:cNvPicPr>
            <a:picLocks noChangeAspect="1"/>
          </p:cNvPicPr>
          <p:nvPr/>
        </p:nvPicPr>
        <p:blipFill>
          <a:blip r:embed="rId8" cstate="print"/>
          <a:srcRect r="16091"/>
          <a:stretch>
            <a:fillRect/>
          </a:stretch>
        </p:blipFill>
        <p:spPr>
          <a:xfrm>
            <a:off x="2304013" y="2362200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man_dollars.jpg"/>
          <p:cNvPicPr>
            <a:picLocks noChangeAspect="1"/>
          </p:cNvPicPr>
          <p:nvPr/>
        </p:nvPicPr>
        <p:blipFill>
          <a:blip r:embed="rId8" cstate="print"/>
          <a:srcRect r="16091"/>
          <a:stretch>
            <a:fillRect/>
          </a:stretch>
        </p:blipFill>
        <p:spPr>
          <a:xfrm>
            <a:off x="2284268" y="3657600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man_dollars.jpg"/>
          <p:cNvPicPr>
            <a:picLocks noChangeAspect="1"/>
          </p:cNvPicPr>
          <p:nvPr/>
        </p:nvPicPr>
        <p:blipFill>
          <a:blip r:embed="rId8" cstate="print"/>
          <a:srcRect r="16091"/>
          <a:stretch>
            <a:fillRect/>
          </a:stretch>
        </p:blipFill>
        <p:spPr>
          <a:xfrm>
            <a:off x="2362200" y="53411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905000" y="2593083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593083"/>
                <a:ext cx="38664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930713" y="3947600"/>
                <a:ext cx="339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713" y="3947600"/>
                <a:ext cx="339452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985401" y="5571985"/>
                <a:ext cx="3954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401" y="5571985"/>
                <a:ext cx="395428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6" descr="http://www.cupcakebusinesscards.com/i/golden_retro_camera_rectangular_stickers-p217876709021603659wqhjw_315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3810" b="89524" l="3810" r="949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501" y="4643165"/>
            <a:ext cx="812734" cy="81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us.123rf.com/400wm/400/400/dmiskv/dmiskv1210/dmiskv121000299/15860691-gavel--hammer-of-judge-or-auctione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750" b="90000" l="6000" r="90000">
                        <a14:foregroundMark x1="20750" y1="24000" x2="6500" y2="46000"/>
                        <a14:foregroundMark x1="13500" y1="35500" x2="17750" y2="38250"/>
                        <a14:foregroundMark x1="14750" y1="50000" x2="14750" y2="50000"/>
                        <a14:foregroundMark x1="14000" y1="46500" x2="14000" y2="46500"/>
                        <a14:foregroundMark x1="16750" y1="43250" x2="16750" y2="43250"/>
                        <a14:foregroundMark x1="15750" y1="40500" x2="15750" y2="40500"/>
                        <a14:foregroundMark x1="19500" y1="37750" x2="19500" y2="37750"/>
                        <a14:foregroundMark x1="23500" y1="32500" x2="23500" y2="32500"/>
                        <a14:foregroundMark x1="25500" y1="27000" x2="25500" y2="27000"/>
                        <a14:foregroundMark x1="20750" y1="33500" x2="20750" y2="33500"/>
                        <a14:foregroundMark x1="39250" y1="52000" x2="39250" y2="52000"/>
                        <a14:foregroundMark x1="31750" y1="49750" x2="31750" y2="49750"/>
                        <a14:foregroundMark x1="26750" y1="46000" x2="26750" y2="46000"/>
                        <a14:foregroundMark x1="43750" y1="58000" x2="43750" y2="58000"/>
                        <a14:foregroundMark x1="47500" y1="58000" x2="47500" y2="5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790" y="3441966"/>
            <a:ext cx="1126279" cy="112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us.123rf.com/400wm/400/400/dmiskv/dmiskv1210/dmiskv121000299/15860691-gavel--hammer-of-judge-or-auctione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750" b="90000" l="6000" r="90000">
                        <a14:foregroundMark x1="20750" y1="24000" x2="6500" y2="46000"/>
                        <a14:foregroundMark x1="13500" y1="35500" x2="17750" y2="38250"/>
                        <a14:foregroundMark x1="14750" y1="50000" x2="14750" y2="50000"/>
                        <a14:foregroundMark x1="14000" y1="46500" x2="14000" y2="46500"/>
                        <a14:foregroundMark x1="16750" y1="43250" x2="16750" y2="43250"/>
                        <a14:foregroundMark x1="15750" y1="40500" x2="15750" y2="40500"/>
                        <a14:foregroundMark x1="19500" y1="37750" x2="19500" y2="37750"/>
                        <a14:foregroundMark x1="23500" y1="32500" x2="23500" y2="32500"/>
                        <a14:foregroundMark x1="25500" y1="27000" x2="25500" y2="27000"/>
                        <a14:foregroundMark x1="20750" y1="33500" x2="20750" y2="33500"/>
                        <a14:foregroundMark x1="39250" y1="52000" x2="39250" y2="52000"/>
                        <a14:foregroundMark x1="31750" y1="49750" x2="31750" y2="49750"/>
                        <a14:foregroundMark x1="26750" y1="46000" x2="26750" y2="46000"/>
                        <a14:foregroundMark x1="43750" y1="58000" x2="43750" y2="58000"/>
                        <a14:foregroundMark x1="47500" y1="58000" x2="47500" y2="5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676" y="4400956"/>
            <a:ext cx="1126279" cy="112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>
            <a:stCxn id="19" idx="6"/>
            <a:endCxn id="6" idx="1"/>
          </p:cNvCxnSpPr>
          <p:nvPr/>
        </p:nvCxnSpPr>
        <p:spPr>
          <a:xfrm flipV="1">
            <a:off x="3080514" y="3131771"/>
            <a:ext cx="3637560" cy="941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9" idx="6"/>
            <a:endCxn id="7" idx="1"/>
          </p:cNvCxnSpPr>
          <p:nvPr/>
        </p:nvCxnSpPr>
        <p:spPr>
          <a:xfrm flipV="1">
            <a:off x="3080514" y="4047933"/>
            <a:ext cx="3637560" cy="25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9" idx="6"/>
          </p:cNvCxnSpPr>
          <p:nvPr/>
        </p:nvCxnSpPr>
        <p:spPr>
          <a:xfrm>
            <a:off x="3080514" y="4073149"/>
            <a:ext cx="3637560" cy="1004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24531" y="3153438"/>
                <a:ext cx="499304" cy="383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531" y="3153438"/>
                <a:ext cx="499304" cy="383759"/>
              </a:xfrm>
              <a:prstGeom prst="rect">
                <a:avLst/>
              </a:prstGeom>
              <a:blipFill rotWithShape="0">
                <a:blip r:embed="rId14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05995" y="3679009"/>
                <a:ext cx="504241" cy="3843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995" y="3679009"/>
                <a:ext cx="504241" cy="384336"/>
              </a:xfrm>
              <a:prstGeom prst="rect">
                <a:avLst/>
              </a:prstGeom>
              <a:blipFill rotWithShape="0">
                <a:blip r:embed="rId15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410201" y="4382987"/>
                <a:ext cx="504241" cy="385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1" y="4382987"/>
                <a:ext cx="504241" cy="385747"/>
              </a:xfrm>
              <a:prstGeom prst="rect">
                <a:avLst/>
              </a:prstGeom>
              <a:blipFill rotWithShape="0">
                <a:blip r:embed="rId16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71600" y="4377950"/>
                <a:ext cx="2492285" cy="812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Unit-Demand Valuation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lim>
                      </m:limLow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377950"/>
                <a:ext cx="2492285" cy="812915"/>
              </a:xfrm>
              <a:prstGeom prst="rect">
                <a:avLst/>
              </a:prstGeom>
              <a:blipFill rotWithShape="0">
                <a:blip r:embed="rId17"/>
                <a:stretch>
                  <a:fillRect l="-1956" t="-4478" r="-1711"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73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esquire.com/cm/esquire/images/r8/esq-lomo-fred-perry-collaboration-030912-x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075" y="2819400"/>
            <a:ext cx="935589" cy="62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bitrebels.com/wp-content/uploads/2012/02/la-sardina-lomo-camera-ki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636" b="90000" l="9906" r="70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91" t="33465" r="23184" b="17067"/>
          <a:stretch/>
        </p:blipFill>
        <p:spPr bwMode="auto">
          <a:xfrm>
            <a:off x="6718075" y="3694911"/>
            <a:ext cx="935589" cy="70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us.123rf.com/400wm/400/400/dmiskv/dmiskv1210/dmiskv121000299/15860691-gavel--hammer-of-judge-or-auctione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750" b="90000" l="6000" r="90000">
                        <a14:foregroundMark x1="20750" y1="24000" x2="6500" y2="46000"/>
                        <a14:foregroundMark x1="13500" y1="35500" x2="17750" y2="38250"/>
                        <a14:foregroundMark x1="14750" y1="50000" x2="14750" y2="50000"/>
                        <a14:foregroundMark x1="14000" y1="46500" x2="14000" y2="46500"/>
                        <a14:foregroundMark x1="16750" y1="43250" x2="16750" y2="43250"/>
                        <a14:foregroundMark x1="15750" y1="40500" x2="15750" y2="40500"/>
                        <a14:foregroundMark x1="19500" y1="37750" x2="19500" y2="37750"/>
                        <a14:foregroundMark x1="23500" y1="32500" x2="23500" y2="32500"/>
                        <a14:foregroundMark x1="25500" y1="27000" x2="25500" y2="27000"/>
                        <a14:foregroundMark x1="20750" y1="33500" x2="20750" y2="33500"/>
                        <a14:foregroundMark x1="39250" y1="52000" x2="39250" y2="52000"/>
                        <a14:foregroundMark x1="31750" y1="49750" x2="31750" y2="49750"/>
                        <a14:foregroundMark x1="26750" y1="46000" x2="26750" y2="46000"/>
                        <a14:foregroundMark x1="43750" y1="58000" x2="43750" y2="58000"/>
                        <a14:foregroundMark x1="47500" y1="58000" x2="47500" y2="5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790" y="2568632"/>
            <a:ext cx="1126279" cy="112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www.cupcakebusinesscards.com/i/golden_retro_camera_rectangular_stickers-p217876709021603659wqhjw_31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810" b="89524" l="3810" r="949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501" y="4643165"/>
            <a:ext cx="812734" cy="81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us.123rf.com/400wm/400/400/dmiskv/dmiskv1210/dmiskv121000299/15860691-gavel--hammer-of-judge-or-auctione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750" b="90000" l="6000" r="90000">
                        <a14:foregroundMark x1="20750" y1="24000" x2="6500" y2="46000"/>
                        <a14:foregroundMark x1="13500" y1="35500" x2="17750" y2="38250"/>
                        <a14:foregroundMark x1="14750" y1="50000" x2="14750" y2="50000"/>
                        <a14:foregroundMark x1="14000" y1="46500" x2="14000" y2="46500"/>
                        <a14:foregroundMark x1="16750" y1="43250" x2="16750" y2="43250"/>
                        <a14:foregroundMark x1="15750" y1="40500" x2="15750" y2="40500"/>
                        <a14:foregroundMark x1="19500" y1="37750" x2="19500" y2="37750"/>
                        <a14:foregroundMark x1="23500" y1="32500" x2="23500" y2="32500"/>
                        <a14:foregroundMark x1="25500" y1="27000" x2="25500" y2="27000"/>
                        <a14:foregroundMark x1="20750" y1="33500" x2="20750" y2="33500"/>
                        <a14:foregroundMark x1="39250" y1="52000" x2="39250" y2="52000"/>
                        <a14:foregroundMark x1="31750" y1="49750" x2="31750" y2="49750"/>
                        <a14:foregroundMark x1="26750" y1="46000" x2="26750" y2="46000"/>
                        <a14:foregroundMark x1="43750" y1="58000" x2="43750" y2="58000"/>
                        <a14:foregroundMark x1="47500" y1="58000" x2="47500" y2="5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790" y="3441966"/>
            <a:ext cx="1126279" cy="112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us.123rf.com/400wm/400/400/dmiskv/dmiskv1210/dmiskv121000299/15860691-gavel--hammer-of-judge-or-auctione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750" b="90000" l="6000" r="90000">
                        <a14:foregroundMark x1="20750" y1="24000" x2="6500" y2="46000"/>
                        <a14:foregroundMark x1="13500" y1="35500" x2="17750" y2="38250"/>
                        <a14:foregroundMark x1="14750" y1="50000" x2="14750" y2="50000"/>
                        <a14:foregroundMark x1="14000" y1="46500" x2="14000" y2="46500"/>
                        <a14:foregroundMark x1="16750" y1="43250" x2="16750" y2="43250"/>
                        <a14:foregroundMark x1="15750" y1="40500" x2="15750" y2="40500"/>
                        <a14:foregroundMark x1="19500" y1="37750" x2="19500" y2="37750"/>
                        <a14:foregroundMark x1="23500" y1="32500" x2="23500" y2="32500"/>
                        <a14:foregroundMark x1="25500" y1="27000" x2="25500" y2="27000"/>
                        <a14:foregroundMark x1="20750" y1="33500" x2="20750" y2="33500"/>
                        <a14:foregroundMark x1="39250" y1="52000" x2="39250" y2="52000"/>
                        <a14:foregroundMark x1="31750" y1="49750" x2="31750" y2="49750"/>
                        <a14:foregroundMark x1="26750" y1="46000" x2="26750" y2="46000"/>
                        <a14:foregroundMark x1="43750" y1="58000" x2="43750" y2="58000"/>
                        <a14:foregroundMark x1="47500" y1="58000" x2="47500" y2="5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676" y="4400956"/>
            <a:ext cx="1126279" cy="112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>
            <a:endCxn id="6" idx="1"/>
          </p:cNvCxnSpPr>
          <p:nvPr/>
        </p:nvCxnSpPr>
        <p:spPr>
          <a:xfrm flipV="1">
            <a:off x="3080514" y="3131771"/>
            <a:ext cx="3637560" cy="941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7" idx="1"/>
          </p:cNvCxnSpPr>
          <p:nvPr/>
        </p:nvCxnSpPr>
        <p:spPr>
          <a:xfrm flipV="1">
            <a:off x="3080514" y="4047933"/>
            <a:ext cx="3637560" cy="25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080514" y="4073149"/>
            <a:ext cx="3637560" cy="1004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24531" y="3153438"/>
                <a:ext cx="493148" cy="383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531" y="3153438"/>
                <a:ext cx="493148" cy="383759"/>
              </a:xfrm>
              <a:prstGeom prst="rect">
                <a:avLst/>
              </a:prstGeom>
              <a:blipFill rotWithShape="0">
                <a:blip r:embed="rId14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05995" y="3679009"/>
                <a:ext cx="498085" cy="3843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995" y="3679009"/>
                <a:ext cx="498085" cy="384336"/>
              </a:xfrm>
              <a:prstGeom prst="rect">
                <a:avLst/>
              </a:prstGeom>
              <a:blipFill rotWithShape="0">
                <a:blip r:embed="rId15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410201" y="4382987"/>
                <a:ext cx="498085" cy="385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1" y="4382987"/>
                <a:ext cx="498085" cy="385747"/>
              </a:xfrm>
              <a:prstGeom prst="rect">
                <a:avLst/>
              </a:prstGeom>
              <a:blipFill rotWithShape="0">
                <a:blip r:embed="rId16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man_dollars.jpg"/>
          <p:cNvPicPr>
            <a:picLocks noChangeAspect="1"/>
          </p:cNvPicPr>
          <p:nvPr/>
        </p:nvPicPr>
        <p:blipFill>
          <a:blip r:embed="rId17" cstate="print"/>
          <a:srcRect r="16091"/>
          <a:stretch>
            <a:fillRect/>
          </a:stretch>
        </p:blipFill>
        <p:spPr>
          <a:xfrm>
            <a:off x="2304013" y="2362200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 descr="man_dollars.jpg"/>
          <p:cNvPicPr>
            <a:picLocks noChangeAspect="1"/>
          </p:cNvPicPr>
          <p:nvPr/>
        </p:nvPicPr>
        <p:blipFill>
          <a:blip r:embed="rId17" cstate="print"/>
          <a:srcRect r="16091"/>
          <a:stretch>
            <a:fillRect/>
          </a:stretch>
        </p:blipFill>
        <p:spPr>
          <a:xfrm>
            <a:off x="2284268" y="3657600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 descr="man_dollars.jpg"/>
          <p:cNvPicPr>
            <a:picLocks noChangeAspect="1"/>
          </p:cNvPicPr>
          <p:nvPr/>
        </p:nvPicPr>
        <p:blipFill>
          <a:blip r:embed="rId17" cstate="print"/>
          <a:srcRect r="16091"/>
          <a:stretch>
            <a:fillRect/>
          </a:stretch>
        </p:blipFill>
        <p:spPr>
          <a:xfrm>
            <a:off x="2362200" y="53411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905000" y="2593083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593083"/>
                <a:ext cx="386644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930713" y="3947600"/>
                <a:ext cx="339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713" y="3947600"/>
                <a:ext cx="339452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985401" y="5571985"/>
                <a:ext cx="3954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401" y="5571985"/>
                <a:ext cx="395428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Simultaneous First-Price Auctions</a:t>
            </a:r>
            <a:br>
              <a:rPr lang="en-US" sz="4400" dirty="0"/>
            </a:br>
            <a:r>
              <a:rPr lang="en-US" sz="4400" dirty="0"/>
              <a:t>Unit-demand bidders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371600" y="4377950"/>
                <a:ext cx="2492285" cy="812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Unit-Demand Valuation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lim>
                      </m:limLow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377950"/>
                <a:ext cx="2492285" cy="812915"/>
              </a:xfrm>
              <a:prstGeom prst="rect">
                <a:avLst/>
              </a:prstGeom>
              <a:blipFill rotWithShape="0">
                <a:blip r:embed="rId20"/>
                <a:stretch>
                  <a:fillRect l="-1956" t="-4478" r="-1711"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912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881868" y="3781576"/>
            <a:ext cx="1600200" cy="829669"/>
          </a:xfrm>
          <a:prstGeom prst="roundRect">
            <a:avLst/>
          </a:prstGeom>
          <a:solidFill>
            <a:srgbClr val="DDDDDD">
              <a:alpha val="3137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Simultaneous First-Price Auctions</a:t>
            </a:r>
            <a:endParaRPr lang="en-US" dirty="0"/>
          </a:p>
        </p:txBody>
      </p:sp>
      <p:pic>
        <p:nvPicPr>
          <p:cNvPr id="17" name="Picture 2" descr="http://www.esquire.com/cm/esquire/images/r8/esq-lomo-fred-perry-collaboration-030912-x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612" y="3886039"/>
            <a:ext cx="935589" cy="62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http://www.bitrebels.com/wp-content/uploads/2012/02/la-sardina-lomo-camera-ki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636" b="90000" l="9906" r="70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91" t="33465" r="23184" b="17067"/>
          <a:stretch/>
        </p:blipFill>
        <p:spPr bwMode="auto">
          <a:xfrm>
            <a:off x="9046612" y="4761550"/>
            <a:ext cx="935589" cy="70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man_dollars.jpg"/>
          <p:cNvPicPr>
            <a:picLocks noChangeAspect="1"/>
          </p:cNvPicPr>
          <p:nvPr/>
        </p:nvPicPr>
        <p:blipFill>
          <a:blip r:embed="rId6" cstate="print"/>
          <a:srcRect r="16091"/>
          <a:stretch>
            <a:fillRect/>
          </a:stretch>
        </p:blipFill>
        <p:spPr>
          <a:xfrm>
            <a:off x="7070367" y="3781575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man_dollars.jpg"/>
          <p:cNvPicPr>
            <a:picLocks noChangeAspect="1"/>
          </p:cNvPicPr>
          <p:nvPr/>
        </p:nvPicPr>
        <p:blipFill>
          <a:blip r:embed="rId6" cstate="print"/>
          <a:srcRect r="16091"/>
          <a:stretch>
            <a:fillRect/>
          </a:stretch>
        </p:blipFill>
        <p:spPr>
          <a:xfrm>
            <a:off x="7072868" y="4724239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 descr="man_dollars.jpg"/>
          <p:cNvPicPr>
            <a:picLocks noChangeAspect="1"/>
          </p:cNvPicPr>
          <p:nvPr/>
        </p:nvPicPr>
        <p:blipFill>
          <a:blip r:embed="rId6" cstate="print"/>
          <a:srcRect r="16091"/>
          <a:stretch>
            <a:fillRect/>
          </a:stretch>
        </p:blipFill>
        <p:spPr>
          <a:xfrm>
            <a:off x="7128554" y="5679473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5" name="Straight Arrow Connector 34"/>
          <p:cNvCxnSpPr>
            <a:endCxn id="17" idx="1"/>
          </p:cNvCxnSpPr>
          <p:nvPr/>
        </p:nvCxnSpPr>
        <p:spPr>
          <a:xfrm flipV="1">
            <a:off x="7662417" y="4198410"/>
            <a:ext cx="1384195" cy="941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919733" y="4028196"/>
                <a:ext cx="4813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9733" y="4028196"/>
                <a:ext cx="481350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841803" y="4264771"/>
                <a:ext cx="496098" cy="692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803" y="4264771"/>
                <a:ext cx="496098" cy="69294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670277" y="3311129"/>
                <a:ext cx="443776" cy="369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0277" y="3311129"/>
                <a:ext cx="443776" cy="369588"/>
              </a:xfrm>
              <a:prstGeom prst="rect">
                <a:avLst/>
              </a:prstGeom>
              <a:blipFill rotWithShape="0">
                <a:blip r:embed="rId9"/>
                <a:stretch>
                  <a:fillRect b="-147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69848" y="2141890"/>
                <a:ext cx="10058400" cy="1014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Can we derive global efficiency guarantees from local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/>
                  <a:t>smoothness of each first price auction?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48" y="2141890"/>
                <a:ext cx="10058400" cy="1014380"/>
              </a:xfrm>
              <a:prstGeom prst="rect">
                <a:avLst/>
              </a:prstGeom>
              <a:blipFill rotWithShape="0">
                <a:blip r:embed="rId10"/>
                <a:stretch>
                  <a:fillRect l="-970" t="-4192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69848" y="3495924"/>
                <a:ext cx="6130898" cy="2795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2060"/>
                    </a:solidFill>
                  </a:rPr>
                  <a:t>APPROACH: </a:t>
                </a:r>
                <a:r>
                  <a:rPr lang="en-US" sz="2000" dirty="0"/>
                  <a:t>Prove smoothness of the global mechanism</a:t>
                </a:r>
              </a:p>
              <a:p>
                <a:endParaRPr lang="en-US" sz="2000" dirty="0"/>
              </a:p>
              <a:p>
                <a:r>
                  <a:rPr lang="en-US" sz="2000" b="1" dirty="0">
                    <a:solidFill>
                      <a:srgbClr val="002060"/>
                    </a:solidFill>
                  </a:rPr>
                  <a:t>GOAL:</a:t>
                </a:r>
                <a:r>
                  <a:rPr lang="en-US" sz="2000" dirty="0"/>
                  <a:t> Construct global deviation</a:t>
                </a:r>
              </a:p>
              <a:p>
                <a:endParaRPr lang="en-US" sz="2000" dirty="0"/>
              </a:p>
              <a:p>
                <a:r>
                  <a:rPr lang="en-US" sz="2000" b="1" dirty="0">
                    <a:solidFill>
                      <a:srgbClr val="002060"/>
                    </a:solidFill>
                  </a:rPr>
                  <a:t>IDEA:</a:t>
                </a:r>
                <a:r>
                  <a:rPr lang="en-US" sz="2000" dirty="0"/>
                  <a:t> Pick your item in the optimal allocation and perform the smoothness deviation for your local value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sz="2000" dirty="0"/>
                  <a:t>, i.e.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b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48" y="3495924"/>
                <a:ext cx="6130898" cy="2795765"/>
              </a:xfrm>
              <a:prstGeom prst="rect">
                <a:avLst/>
              </a:prstGeom>
              <a:blipFill rotWithShape="0">
                <a:blip r:embed="rId11"/>
                <a:stretch>
                  <a:fillRect l="-1095" t="-1089" r="-597" b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6" descr="http://www.cupcakebusinesscards.com/i/golden_retro_camera_rectangular_stickers-p217876709021603659wqhjw_315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3810" b="89524" l="3810" r="949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266" y="5715000"/>
            <a:ext cx="812734" cy="81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>
            <a:endCxn id="18" idx="1"/>
          </p:cNvCxnSpPr>
          <p:nvPr/>
        </p:nvCxnSpPr>
        <p:spPr>
          <a:xfrm>
            <a:off x="7700497" y="5114572"/>
            <a:ext cx="134611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5" idx="1"/>
          </p:cNvCxnSpPr>
          <p:nvPr/>
        </p:nvCxnSpPr>
        <p:spPr>
          <a:xfrm>
            <a:off x="7700497" y="5139788"/>
            <a:ext cx="1392769" cy="9815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515590" y="4891148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590" y="4891148"/>
                <a:ext cx="386644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293913" y="5630577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3913" y="5630577"/>
                <a:ext cx="386644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290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7" grpId="0"/>
      <p:bldP spid="49" grpId="0"/>
      <p:bldP spid="23" grpId="0"/>
      <p:bldP spid="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Simultaneous First-Price Auctions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0" y="1828800"/>
                <a:ext cx="10972800" cy="4223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Smoothness locally: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sup>
                          </m:sSub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Summing over </a:t>
                </a:r>
                <a:r>
                  <a:rPr lang="en-US" sz="2400" dirty="0" smtClean="0"/>
                  <a:t>players:</a:t>
                </a:r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𝑅𝐸𝑉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Implying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 smtClean="0"/>
                  <a:t>smoothness property </a:t>
                </a:r>
                <a:r>
                  <a:rPr lang="en-US" sz="2400" dirty="0"/>
                  <a:t>globally. </a:t>
                </a:r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828800"/>
                <a:ext cx="10972800" cy="4223400"/>
              </a:xfrm>
              <a:prstGeom prst="rect">
                <a:avLst/>
              </a:prstGeom>
              <a:blipFill rotWithShape="0">
                <a:blip r:embed="rId2"/>
                <a:stretch>
                  <a:fillRect l="-833" t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581400" y="3939633"/>
                <a:ext cx="5638800" cy="937167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𝑅𝐸𝑉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3939633"/>
                <a:ext cx="5638800" cy="93716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777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0" indent="0">
                  <a:buClr>
                    <a:srgbClr val="629DD1"/>
                  </a:buClr>
                  <a:buNone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Second Extension Theorem. </a:t>
                </a:r>
                <a:r>
                  <a:rPr lang="en-US" sz="2400" dirty="0">
                    <a:solidFill>
                      <a:prstClr val="black"/>
                    </a:solidFill>
                  </a:rPr>
                  <a:t>If proof of PNE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PoA</a:t>
                </a:r>
                <a:r>
                  <a:rPr lang="en-US" sz="2400" dirty="0">
                    <a:solidFill>
                      <a:prstClr val="black"/>
                    </a:solidFill>
                  </a:rPr>
                  <a:t> of single-item auction based on proving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-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smoothness </a:t>
                </a:r>
                <a:r>
                  <a:rPr lang="en-US" sz="2400" dirty="0" err="1"/>
                  <a:t>smoothness</a:t>
                </a:r>
                <a:r>
                  <a:rPr lang="en-US" sz="2400" dirty="0"/>
                  <a:t> via own-value deviation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then PNE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PoA</a:t>
                </a:r>
                <a:r>
                  <a:rPr lang="en-US" sz="2400" dirty="0">
                    <a:solidFill>
                      <a:prstClr val="black"/>
                    </a:solidFill>
                  </a:rPr>
                  <a:t> of simultaneous auctions also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70" t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2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Best-Response </a:t>
            </a:r>
            <a:r>
              <a:rPr lang="en-US" dirty="0"/>
              <a:t>A</a:t>
            </a:r>
            <a:r>
              <a:rPr lang="en-US" dirty="0" smtClean="0"/>
              <a:t>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sz="2400" dirty="0" smtClean="0"/>
              </a:p>
              <a:p>
                <a:r>
                  <a:rPr lang="en-US" sz="2400" dirty="0" smtClean="0"/>
                  <a:t>Objective in X is good because each player doesn’t want to deviate to strategy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Extension from setting X to setting Y</a:t>
                </a:r>
                <a:r>
                  <a:rPr lang="en-US" sz="2400" dirty="0"/>
                  <a:t>:</a:t>
                </a:r>
                <a:r>
                  <a:rPr lang="en-US" sz="2400" dirty="0" smtClean="0"/>
                  <a:t> if best response argument satisfies condition P then conclusion extends to Y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5" r="-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85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BNE </a:t>
            </a:r>
            <a:r>
              <a:rPr lang="en-US" dirty="0" err="1" smtClean="0"/>
              <a:t>PoA</a:t>
            </a:r>
            <a:r>
              <a:rPr lang="en-US" dirty="0" smtClean="0"/>
              <a:t>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BNE </a:t>
                </a:r>
                <a:r>
                  <a:rPr lang="en-US" sz="2400" dirty="0" err="1" smtClean="0"/>
                  <a:t>PoA</a:t>
                </a:r>
                <a:r>
                  <a:rPr lang="en-US" sz="2400" dirty="0" smtClean="0"/>
                  <a:t> of simultaneous single-item auctions with correlated unit-demand values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r>
                  <a:rPr lang="en-US" sz="2400" dirty="0" smtClean="0"/>
                  <a:t>?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Not really: deviation </a:t>
                </a:r>
                <a:r>
                  <a:rPr lang="en-US" sz="2400" dirty="0"/>
                  <a:t>not oblivious </a:t>
                </a:r>
                <a:r>
                  <a:rPr lang="en-US" sz="2400" dirty="0" smtClean="0"/>
                  <a:t>to opponent valuations 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Item in the optimal matching depends on values of opponents</a:t>
                </a:r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5" t="-1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61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Half-way there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41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1274994" y="3345379"/>
                <a:ext cx="9545406" cy="14478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Exists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800" dirty="0" smtClean="0"/>
                  <a:t> depending only on valuation profile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pPr algn="ctr"/>
                <a:r>
                  <a:rPr lang="en-US" sz="2800" dirty="0" smtClean="0"/>
                  <a:t>(not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</m:oMath>
                </a14:m>
                <a:r>
                  <a:rPr lang="en-US" sz="2800" dirty="0" smtClean="0"/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994" y="3345379"/>
                <a:ext cx="9545406" cy="1447800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105400" y="5293241"/>
                <a:ext cx="5638800" cy="82985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𝑅𝐸𝑉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5293241"/>
                <a:ext cx="5638800" cy="829858"/>
              </a:xfrm>
              <a:prstGeom prst="rect">
                <a:avLst/>
              </a:prstGeom>
              <a:blipFill rotWithShape="0">
                <a:blip r:embed="rId3"/>
                <a:stretch>
                  <a:fillRect b="-215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1218667" y="4984270"/>
                <a:ext cx="3810533" cy="14478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For any bid vector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667" y="4984270"/>
                <a:ext cx="3810533" cy="1447800"/>
              </a:xfrm>
              <a:prstGeom prst="roundRect">
                <a:avLst/>
              </a:prstGeom>
              <a:blipFill rotWithShape="0">
                <a:blip r:embed="rId4"/>
                <a:stretch>
                  <a:fillRect l="-1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we showed: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922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Second Extension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71600"/>
                <a:ext cx="6711696" cy="433425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3200" dirty="0" smtClean="0">
                    <a:solidFill>
                      <a:srgbClr val="0070C0"/>
                    </a:solidFill>
                  </a:rPr>
                  <a:t>RECAP</a:t>
                </a:r>
                <a:endParaRPr lang="en-US" sz="3200" dirty="0" smtClean="0"/>
              </a:p>
              <a:p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Second Extension Theorem. </a:t>
                </a:r>
                <a:r>
                  <a:rPr lang="en-US" sz="2400" dirty="0"/>
                  <a:t>If proof of PNE </a:t>
                </a:r>
                <a:r>
                  <a:rPr lang="en-US" sz="2400" dirty="0" err="1"/>
                  <a:t>PoA</a:t>
                </a:r>
                <a:r>
                  <a:rPr lang="en-US" sz="2400" dirty="0"/>
                  <a:t> of single-item auction based on proving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-smoothness then PNE </a:t>
                </a:r>
                <a:r>
                  <a:rPr lang="en-US" sz="2400" dirty="0" err="1"/>
                  <a:t>PoA</a:t>
                </a:r>
                <a:r>
                  <a:rPr lang="en-US" sz="2400" dirty="0"/>
                  <a:t> of simultaneous auctions also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Next we will extend above to BNE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QUESTIONS?</a:t>
                </a:r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71600"/>
                <a:ext cx="6711696" cy="4334256"/>
              </a:xfrm>
              <a:blipFill rotWithShape="0">
                <a:blip r:embed="rId2"/>
                <a:stretch>
                  <a:fillRect l="-2361" t="-4079" r="-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Single auction to simultaneous </a:t>
            </a:r>
            <a:r>
              <a:rPr lang="en-US" sz="2400" dirty="0" smtClean="0"/>
              <a:t>auctions</a:t>
            </a:r>
          </a:p>
          <a:p>
            <a:r>
              <a:rPr lang="en-US" sz="2400" dirty="0"/>
              <a:t>PNE complete information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49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Third Extension </a:t>
            </a:r>
            <a:r>
              <a:rPr lang="en-US" sz="4800" dirty="0"/>
              <a:t>Theorem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178934" y="3352800"/>
            <a:ext cx="9052560" cy="106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Complete info PNE to BNE with independent values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6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Third Extension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71600"/>
                <a:ext cx="6711696" cy="4334256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>
                    <a:solidFill>
                      <a:srgbClr val="0070C0"/>
                    </a:solidFill>
                  </a:rPr>
                  <a:t>Target setting.</a:t>
                </a:r>
                <a:r>
                  <a:rPr lang="en-US" sz="2400" dirty="0" smtClean="0"/>
                  <a:t> First Price Bayes-Nash Equilibrium with asymmetric 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independent</a:t>
                </a:r>
                <a:r>
                  <a:rPr lang="en-US" sz="2400" dirty="0" smtClean="0"/>
                  <a:t> values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>
                    <a:solidFill>
                      <a:srgbClr val="0070C0"/>
                    </a:solidFill>
                  </a:rPr>
                  <a:t>Simple setting.</a:t>
                </a:r>
                <a:r>
                  <a:rPr lang="en-US" sz="2400" dirty="0" smtClean="0"/>
                  <a:t> Complete information Pure Nash Equilibrium</a:t>
                </a:r>
              </a:p>
              <a:p>
                <a:endParaRPr lang="en-US" sz="2400" dirty="0"/>
              </a:p>
              <a:p>
                <a:r>
                  <a:rPr lang="en-US" sz="2400" b="1" dirty="0" err="1" smtClean="0">
                    <a:solidFill>
                      <a:srgbClr val="C00000"/>
                    </a:solidFill>
                  </a:rPr>
                  <a:t>Thm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.</a:t>
                </a:r>
                <a:r>
                  <a:rPr lang="en-US" sz="2400" dirty="0" smtClean="0"/>
                  <a:t> If proof of PNE </a:t>
                </a:r>
                <a:r>
                  <a:rPr lang="en-US" sz="2400" dirty="0" err="1" smtClean="0"/>
                  <a:t>PoA</a:t>
                </a:r>
                <a:r>
                  <a:rPr lang="en-US" sz="2400" dirty="0" smtClean="0"/>
                  <a:t> based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-smoothness via valuation profile dependent deviation then </a:t>
                </a:r>
                <a:r>
                  <a:rPr lang="en-US" sz="2400" dirty="0" err="1" smtClean="0"/>
                  <a:t>PoA</a:t>
                </a:r>
                <a:r>
                  <a:rPr lang="en-US" sz="2400" dirty="0" smtClean="0"/>
                  <a:t> of BNE with independent values also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71600"/>
                <a:ext cx="6711696" cy="4334256"/>
              </a:xfrm>
              <a:blipFill rotWithShape="0">
                <a:blip r:embed="rId2"/>
                <a:stretch>
                  <a:fillRect l="-817" t="-1828" r="-2634" b="-3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Complete info PNE to BNE with independent values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44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22208" y="4495800"/>
            <a:ext cx="3517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References:</a:t>
            </a:r>
          </a:p>
          <a:p>
            <a:r>
              <a:rPr lang="en-US" dirty="0" smtClean="0"/>
              <a:t>Christodoulou et al. ICALP’08</a:t>
            </a:r>
            <a:endParaRPr lang="en-US" b="1" dirty="0" smtClean="0"/>
          </a:p>
          <a:p>
            <a:r>
              <a:rPr lang="en-US" dirty="0" err="1" smtClean="0"/>
              <a:t>Roughgarden</a:t>
            </a:r>
            <a:r>
              <a:rPr lang="en-US" dirty="0" smtClean="0"/>
              <a:t> EC’12</a:t>
            </a:r>
          </a:p>
          <a:p>
            <a:r>
              <a:rPr lang="en-US" dirty="0" smtClean="0"/>
              <a:t>Syrgkanis ‘12</a:t>
            </a:r>
          </a:p>
          <a:p>
            <a:r>
              <a:rPr lang="en-US" dirty="0" smtClean="0"/>
              <a:t>Syrgkanis, </a:t>
            </a:r>
            <a:r>
              <a:rPr lang="en-US" dirty="0" err="1" smtClean="0"/>
              <a:t>Tardos</a:t>
            </a:r>
            <a:r>
              <a:rPr lang="en-US" dirty="0" smtClean="0"/>
              <a:t> STOC’13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06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this extend </a:t>
            </a:r>
            <a:r>
              <a:rPr lang="en-US" dirty="0"/>
              <a:t>to BNE </a:t>
            </a:r>
            <a:r>
              <a:rPr lang="en-US" dirty="0" err="1" smtClean="0"/>
              <a:t>PoA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45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1274994" y="3345379"/>
                <a:ext cx="9545406" cy="14478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Exists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800" dirty="0" smtClean="0"/>
                  <a:t> depending only on valuation profile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pPr algn="ctr"/>
                <a:r>
                  <a:rPr lang="en-US" sz="2800" dirty="0" smtClean="0"/>
                  <a:t>(not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</m:oMath>
                </a14:m>
                <a:r>
                  <a:rPr lang="en-US" sz="2800" dirty="0" smtClean="0"/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994" y="3345379"/>
                <a:ext cx="9545406" cy="1447800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105400" y="5293241"/>
                <a:ext cx="5638800" cy="82985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𝑅𝐸𝑉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5293241"/>
                <a:ext cx="5638800" cy="829858"/>
              </a:xfrm>
              <a:prstGeom prst="rect">
                <a:avLst/>
              </a:prstGeom>
              <a:blipFill rotWithShape="0">
                <a:blip r:embed="rId3"/>
                <a:stretch>
                  <a:fillRect b="-215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1218667" y="4984270"/>
                <a:ext cx="3810533" cy="14478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For any bid vector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667" y="4984270"/>
                <a:ext cx="3810533" cy="1447800"/>
              </a:xfrm>
              <a:prstGeom prst="roundRect">
                <a:avLst/>
              </a:prstGeom>
              <a:blipFill rotWithShape="0">
                <a:blip r:embed="rId4"/>
                <a:stretch>
                  <a:fillRect l="-1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1506903" y="1699599"/>
                <a:ext cx="9184290" cy="1464628"/>
              </a:xfrm>
              <a:prstGeom prst="round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 smtClean="0"/>
                  <a:t>Smoothness via valuation profile deviations</a:t>
                </a:r>
                <a:endParaRPr lang="en-US" sz="2800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903" y="1699599"/>
                <a:ext cx="9184290" cy="1464628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879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4038600"/>
            <a:ext cx="10058400" cy="2133600"/>
          </a:xfrm>
        </p:spPr>
        <p:txBody>
          <a:bodyPr>
            <a:normAutofit/>
          </a:bodyPr>
          <a:lstStyle/>
          <a:p>
            <a:r>
              <a:rPr lang="en-US" sz="2800" dirty="0"/>
              <a:t>Relax </a:t>
            </a:r>
            <a:r>
              <a:rPr lang="en-US" sz="2800" dirty="0">
                <a:solidFill>
                  <a:srgbClr val="C00000"/>
                </a:solidFill>
              </a:rPr>
              <a:t>First Extension Theorem</a:t>
            </a:r>
            <a:r>
              <a:rPr lang="en-US" sz="2800" dirty="0"/>
              <a:t> to allow for dependence on opponents </a:t>
            </a:r>
            <a:r>
              <a:rPr lang="en-US" sz="2800" dirty="0" smtClean="0"/>
              <a:t>values</a:t>
            </a:r>
          </a:p>
          <a:p>
            <a:endParaRPr lang="en-US" sz="2800" dirty="0"/>
          </a:p>
          <a:p>
            <a:r>
              <a:rPr lang="en-US" sz="2800" dirty="0" smtClean="0"/>
              <a:t>To </a:t>
            </a:r>
            <a:r>
              <a:rPr lang="en-US" sz="2800" dirty="0"/>
              <a:t>counterbalance: assume independent values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46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298448" y="1065276"/>
                <a:ext cx="9601200" cy="2057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90000"/>
                  </a:lnSpc>
                  <a:spcBef>
                    <a:spcPts val="1200"/>
                  </a:spcBef>
                  <a:buClr>
                    <a:srgbClr val="629DD1"/>
                  </a:buClr>
                  <a:buSzPct val="85000"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Recall 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First Extension Theorem. </a:t>
                </a:r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pPr lvl="0">
                  <a:lnSpc>
                    <a:spcPct val="90000"/>
                  </a:lnSpc>
                  <a:spcBef>
                    <a:spcPts val="1200"/>
                  </a:spcBef>
                  <a:buClr>
                    <a:srgbClr val="629DD1"/>
                  </a:buClr>
                  <a:buSzPct val="85000"/>
                </a:pPr>
                <a:r>
                  <a:rPr lang="en-US" sz="2800" dirty="0" smtClean="0">
                    <a:solidFill>
                      <a:schemeClr val="bg1"/>
                    </a:solidFill>
                  </a:rPr>
                  <a:t>If </a:t>
                </a:r>
                <a:r>
                  <a:rPr lang="en-US" sz="2800" dirty="0">
                    <a:solidFill>
                      <a:schemeClr val="bg1"/>
                    </a:solidFill>
                  </a:rPr>
                  <a:t>PNE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PoA</a:t>
                </a:r>
                <a:r>
                  <a:rPr lang="en-US" sz="2800" dirty="0">
                    <a:solidFill>
                      <a:schemeClr val="bg1"/>
                    </a:solidFill>
                  </a:rPr>
                  <a:t> proved by showing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smoothness property via own-value deviations, then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PoA</a:t>
                </a:r>
                <a:r>
                  <a:rPr lang="en-US" sz="2800" dirty="0">
                    <a:solidFill>
                      <a:schemeClr val="bg1"/>
                    </a:solidFill>
                  </a:rPr>
                  <a:t> bound extends to BNE with correlated values</a:t>
                </a: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448" y="1065276"/>
                <a:ext cx="9601200" cy="2057400"/>
              </a:xfrm>
              <a:prstGeom prst="roundRect">
                <a:avLst/>
              </a:prstGeom>
              <a:blipFill rotWithShape="0">
                <a:blip r:embed="rId2"/>
                <a:stretch>
                  <a:fillRect l="-190" b="-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0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BNE </a:t>
            </a:r>
            <a:r>
              <a:rPr lang="en-US" dirty="0" smtClean="0"/>
              <a:t>(independent valuations)</a:t>
            </a:r>
            <a:endParaRPr lang="en-US" dirty="0"/>
          </a:p>
        </p:txBody>
      </p:sp>
      <p:pic>
        <p:nvPicPr>
          <p:cNvPr id="5" name="Picture 4" descr="man_dollars.jpg"/>
          <p:cNvPicPr>
            <a:picLocks noChangeAspect="1"/>
          </p:cNvPicPr>
          <p:nvPr/>
        </p:nvPicPr>
        <p:blipFill>
          <a:blip r:embed="rId2" cstate="print"/>
          <a:srcRect r="16091"/>
          <a:stretch>
            <a:fillRect/>
          </a:stretch>
        </p:blipFill>
        <p:spPr>
          <a:xfrm>
            <a:off x="1466136" y="2844653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man_dollars.jpg"/>
          <p:cNvPicPr>
            <a:picLocks noChangeAspect="1"/>
          </p:cNvPicPr>
          <p:nvPr/>
        </p:nvPicPr>
        <p:blipFill>
          <a:blip r:embed="rId2" cstate="print"/>
          <a:srcRect r="16091"/>
          <a:stretch>
            <a:fillRect/>
          </a:stretch>
        </p:blipFill>
        <p:spPr>
          <a:xfrm>
            <a:off x="1446391" y="3980551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man_dollars.jpg"/>
          <p:cNvPicPr>
            <a:picLocks noChangeAspect="1"/>
          </p:cNvPicPr>
          <p:nvPr/>
        </p:nvPicPr>
        <p:blipFill>
          <a:blip r:embed="rId2" cstate="print"/>
          <a:srcRect r="16091"/>
          <a:stretch>
            <a:fillRect/>
          </a:stretch>
        </p:blipFill>
        <p:spPr>
          <a:xfrm>
            <a:off x="1494365" y="5372153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loud Callout 14"/>
              <p:cNvSpPr/>
              <p:nvPr/>
            </p:nvSpPr>
            <p:spPr>
              <a:xfrm>
                <a:off x="865868" y="2312757"/>
                <a:ext cx="762000" cy="582409"/>
              </a:xfrm>
              <a:prstGeom prst="cloudCallout">
                <a:avLst>
                  <a:gd name="adj1" fmla="val 55223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Cloud Callou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68" y="2312757"/>
                <a:ext cx="762000" cy="582409"/>
              </a:xfrm>
              <a:prstGeom prst="cloudCallout">
                <a:avLst>
                  <a:gd name="adj1" fmla="val 55223"/>
                  <a:gd name="adj2" fmla="val 66923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loud Callout 15"/>
              <p:cNvSpPr/>
              <p:nvPr/>
            </p:nvSpPr>
            <p:spPr>
              <a:xfrm>
                <a:off x="865868" y="3420048"/>
                <a:ext cx="762000" cy="582409"/>
              </a:xfrm>
              <a:prstGeom prst="cloudCallout">
                <a:avLst>
                  <a:gd name="adj1" fmla="val 55223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Cloud Callou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68" y="3420048"/>
                <a:ext cx="762000" cy="582409"/>
              </a:xfrm>
              <a:prstGeom prst="cloudCallout">
                <a:avLst>
                  <a:gd name="adj1" fmla="val 55223"/>
                  <a:gd name="adj2" fmla="val 66923"/>
                </a:avLst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loud Callout 16"/>
              <p:cNvSpPr/>
              <p:nvPr/>
            </p:nvSpPr>
            <p:spPr>
              <a:xfrm>
                <a:off x="865868" y="4773842"/>
                <a:ext cx="762000" cy="582409"/>
              </a:xfrm>
              <a:prstGeom prst="cloudCallout">
                <a:avLst>
                  <a:gd name="adj1" fmla="val 55223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Cloud Callout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68" y="4773842"/>
                <a:ext cx="762000" cy="582409"/>
              </a:xfrm>
              <a:prstGeom prst="cloudCallout">
                <a:avLst>
                  <a:gd name="adj1" fmla="val 55223"/>
                  <a:gd name="adj2" fmla="val 66923"/>
                </a:avLst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70036" y="2419294"/>
                <a:ext cx="6958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36" y="2419294"/>
                <a:ext cx="695832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52400" y="3513853"/>
                <a:ext cx="6684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513853"/>
                <a:ext cx="668453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52400" y="4901994"/>
                <a:ext cx="695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901994"/>
                <a:ext cx="695447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4899252" y="2090172"/>
            <a:ext cx="66795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Need to construct feasible BNE deviations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Each </a:t>
            </a:r>
            <a:r>
              <a:rPr lang="en-US" sz="2400" dirty="0"/>
              <a:t>player random samples the others values and </a:t>
            </a:r>
            <a:r>
              <a:rPr lang="en-US" sz="2400" dirty="0" smtClean="0"/>
              <a:t>deviates as if that was the true values of his opponents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Above works out, due to independence of value distributions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47</a:t>
            </a:fld>
            <a:endParaRPr lang="en-US" dirty="0"/>
          </a:p>
        </p:txBody>
      </p:sp>
      <p:pic>
        <p:nvPicPr>
          <p:cNvPr id="24" name="Picture 2" descr="http://www.esquire.com/cm/esquire/images/r8/esq-lomo-fred-perry-collaboration-030912-xl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54701"/>
            <a:ext cx="935589" cy="62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http://www.bitrebels.com/wp-content/uploads/2012/02/la-sardina-lomo-camera-kit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636" b="90000" l="9906" r="70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91" t="33465" r="23184" b="17067"/>
          <a:stretch/>
        </p:blipFill>
        <p:spPr bwMode="auto">
          <a:xfrm>
            <a:off x="3733800" y="4030212"/>
            <a:ext cx="935589" cy="70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www.cupcakebusinesscards.com/i/golden_retro_camera_rectangular_stickers-p217876709021603659wqhjw_315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810" b="89524" l="3810" r="949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226" y="4978466"/>
            <a:ext cx="812734" cy="81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698033" y="3672927"/>
                <a:ext cx="2841995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b>
                              <m:r>
                                <a:rPr lang="en-US" b="1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sub>
                                  <m:r>
                                    <a:rPr lang="en-US" b="1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033" y="3672927"/>
                <a:ext cx="2841995" cy="610936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stCxn id="6" idx="6"/>
            <a:endCxn id="24" idx="1"/>
          </p:cNvCxnSpPr>
          <p:nvPr/>
        </p:nvCxnSpPr>
        <p:spPr>
          <a:xfrm flipV="1">
            <a:off x="2242637" y="3467072"/>
            <a:ext cx="1491163" cy="929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3581400" y="2919942"/>
            <a:ext cx="1317852" cy="829669"/>
          </a:xfrm>
          <a:prstGeom prst="roundRect">
            <a:avLst/>
          </a:prstGeom>
          <a:solidFill>
            <a:srgbClr val="DDDDDD">
              <a:alpha val="3137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571439" y="2515238"/>
                <a:ext cx="1155433" cy="369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b>
                              <m:r>
                                <a:rPr lang="en-US" b="1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439" y="2515238"/>
                <a:ext cx="1155433" cy="369588"/>
              </a:xfrm>
              <a:prstGeom prst="rect">
                <a:avLst/>
              </a:prstGeom>
              <a:blipFill rotWithShape="0">
                <a:blip r:embed="rId16"/>
                <a:stretch>
                  <a:fillRect l="-1587" b="-1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332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 animBg="1"/>
      <p:bldP spid="3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BNE (independent valuations)</a:t>
            </a:r>
          </a:p>
        </p:txBody>
      </p:sp>
      <p:pic>
        <p:nvPicPr>
          <p:cNvPr id="6" name="Picture 5" descr="man_dollars.jpg"/>
          <p:cNvPicPr>
            <a:picLocks noChangeAspect="1"/>
          </p:cNvPicPr>
          <p:nvPr/>
        </p:nvPicPr>
        <p:blipFill>
          <a:blip r:embed="rId2" cstate="print"/>
          <a:srcRect r="16091"/>
          <a:stretch>
            <a:fillRect/>
          </a:stretch>
        </p:blipFill>
        <p:spPr>
          <a:xfrm>
            <a:off x="2501109" y="490449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Straight Arrow Connector 8"/>
          <p:cNvCxnSpPr>
            <a:stCxn id="6" idx="6"/>
            <a:endCxn id="28" idx="1"/>
          </p:cNvCxnSpPr>
          <p:nvPr/>
        </p:nvCxnSpPr>
        <p:spPr>
          <a:xfrm flipV="1">
            <a:off x="3297355" y="4640629"/>
            <a:ext cx="3408245" cy="679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36932" y="4233589"/>
                <a:ext cx="3713837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b>
                              <m:r>
                                <a:rPr lang="en-US" sz="2400" b="1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sub>
                                  <m:r>
                                    <a:rPr lang="en-US" sz="2400" b="1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932" y="4233589"/>
                <a:ext cx="3713837" cy="7838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loud Callout 15"/>
              <p:cNvSpPr/>
              <p:nvPr/>
            </p:nvSpPr>
            <p:spPr>
              <a:xfrm>
                <a:off x="1927613" y="4398311"/>
                <a:ext cx="762000" cy="582409"/>
              </a:xfrm>
              <a:prstGeom prst="cloudCallout">
                <a:avLst>
                  <a:gd name="adj1" fmla="val 55223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Cloud Callou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613" y="4398311"/>
                <a:ext cx="762000" cy="582409"/>
              </a:xfrm>
              <a:prstGeom prst="cloudCallout">
                <a:avLst>
                  <a:gd name="adj1" fmla="val 55223"/>
                  <a:gd name="adj2" fmla="val 66923"/>
                </a:avLst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214145" y="4492116"/>
                <a:ext cx="6684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145" y="4492116"/>
                <a:ext cx="668453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687692" y="1824026"/>
                <a:ext cx="8405312" cy="516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𝐰</m:t>
                                      </m:r>
                                    </m:e>
                                    <m:sub>
                                      <m:r>
                                        <a:rPr lang="en-US" sz="2400" b="1" i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1" i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𝐢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𝐯</m:t>
                                      </m:r>
                                    </m:e>
                                    <m:sub>
                                      <m:r>
                                        <a:rPr lang="en-US" sz="2400" b="1" i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1" i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𝐢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𝐯</m:t>
                                      </m:r>
                                    </m:e>
                                    <m:sub>
                                      <m:r>
                                        <a:rPr lang="en-US" sz="2400" b="1" i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1" i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𝐢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692" y="1824026"/>
                <a:ext cx="8405312" cy="51668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loud Callout 23"/>
              <p:cNvSpPr/>
              <p:nvPr/>
            </p:nvSpPr>
            <p:spPr>
              <a:xfrm>
                <a:off x="914400" y="5562910"/>
                <a:ext cx="1750401" cy="1066490"/>
              </a:xfrm>
              <a:prstGeom prst="cloudCallout">
                <a:avLst>
                  <a:gd name="adj1" fmla="val 50636"/>
                  <a:gd name="adj2" fmla="val -8779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Cloud Callout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562910"/>
                <a:ext cx="1750401" cy="1066490"/>
              </a:xfrm>
              <a:prstGeom prst="cloudCallout">
                <a:avLst>
                  <a:gd name="adj1" fmla="val 50636"/>
                  <a:gd name="adj2" fmla="val -87795"/>
                </a:avLst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 descr="man_dollars.jpg"/>
          <p:cNvPicPr>
            <a:picLocks noChangeAspect="1"/>
          </p:cNvPicPr>
          <p:nvPr/>
        </p:nvPicPr>
        <p:blipFill>
          <a:blip r:embed="rId2" cstate="print"/>
          <a:srcRect r="16091"/>
          <a:stretch>
            <a:fillRect/>
          </a:stretch>
        </p:blipFill>
        <p:spPr>
          <a:xfrm>
            <a:off x="9446101" y="4117761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 descr="man_dollars.jpg"/>
          <p:cNvPicPr>
            <a:picLocks noChangeAspect="1"/>
          </p:cNvPicPr>
          <p:nvPr/>
        </p:nvPicPr>
        <p:blipFill>
          <a:blip r:embed="rId2" cstate="print"/>
          <a:srcRect r="16091"/>
          <a:stretch>
            <a:fillRect/>
          </a:stretch>
        </p:blipFill>
        <p:spPr>
          <a:xfrm>
            <a:off x="9496616" y="4883909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 descr="man_dollars.jpg"/>
          <p:cNvPicPr>
            <a:picLocks noChangeAspect="1"/>
          </p:cNvPicPr>
          <p:nvPr/>
        </p:nvPicPr>
        <p:blipFill>
          <a:blip r:embed="rId2" cstate="print"/>
          <a:srcRect r="16091"/>
          <a:stretch>
            <a:fillRect/>
          </a:stretch>
        </p:blipFill>
        <p:spPr>
          <a:xfrm>
            <a:off x="9496616" y="5670641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432252" y="5070426"/>
                <a:ext cx="10739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b>
                              <m:r>
                                <a:rPr lang="en-US" b="1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2252" y="5070426"/>
                <a:ext cx="1073948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>
            <a:stCxn id="25" idx="2"/>
          </p:cNvCxnSpPr>
          <p:nvPr/>
        </p:nvCxnSpPr>
        <p:spPr>
          <a:xfrm flipH="1" flipV="1">
            <a:off x="8520792" y="4531718"/>
            <a:ext cx="925309" cy="15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6" idx="2"/>
          </p:cNvCxnSpPr>
          <p:nvPr/>
        </p:nvCxnSpPr>
        <p:spPr>
          <a:xfrm flipH="1">
            <a:off x="8520792" y="5299458"/>
            <a:ext cx="9758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ight Brace 45"/>
          <p:cNvSpPr/>
          <p:nvPr/>
        </p:nvSpPr>
        <p:spPr>
          <a:xfrm rot="5400000">
            <a:off x="4012609" y="745177"/>
            <a:ext cx="240045" cy="3621937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438400" y="2734385"/>
                <a:ext cx="35051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Utility of deviation of player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algn="ctr"/>
                <a:r>
                  <a:rPr lang="en-US" dirty="0" smtClean="0"/>
                  <a:t>In expectation over his own value too.</a:t>
                </a:r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734385"/>
                <a:ext cx="3505199" cy="923330"/>
              </a:xfrm>
              <a:prstGeom prst="rect">
                <a:avLst/>
              </a:prstGeom>
              <a:blipFill rotWithShape="0">
                <a:blip r:embed="rId9"/>
                <a:stretch>
                  <a:fillRect l="-1391" t="-3311" b="-10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ight Brace 47"/>
          <p:cNvSpPr/>
          <p:nvPr/>
        </p:nvSpPr>
        <p:spPr>
          <a:xfrm rot="5400000">
            <a:off x="7740324" y="1031046"/>
            <a:ext cx="280199" cy="3040321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359190" y="2734385"/>
                <a:ext cx="529941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Utility of deviation from a random sample of player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who knows the values of all other players.</a:t>
                </a:r>
              </a:p>
              <a:p>
                <a:r>
                  <a:rPr lang="en-US" b="1" dirty="0">
                    <a:solidFill>
                      <a:srgbClr val="002060"/>
                    </a:solidFill>
                  </a:rPr>
                  <a:t>But where players play non equilibrium strategies</a:t>
                </a:r>
                <a:r>
                  <a:rPr lang="en-US" b="1" dirty="0"/>
                  <a:t>.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190" y="2734385"/>
                <a:ext cx="5299410" cy="1477328"/>
              </a:xfrm>
              <a:prstGeom prst="rect">
                <a:avLst/>
              </a:prstGeom>
              <a:blipFill rotWithShape="0">
                <a:blip r:embed="rId12"/>
                <a:stretch>
                  <a:fillRect l="-920" t="-2066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674748" y="4178479"/>
                <a:ext cx="894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4748" y="4178479"/>
                <a:ext cx="89454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695523" y="4891831"/>
                <a:ext cx="852989" cy="411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5523" y="4891831"/>
                <a:ext cx="852989" cy="411395"/>
              </a:xfrm>
              <a:prstGeom prst="rect">
                <a:avLst/>
              </a:prstGeom>
              <a:blipFill rotWithShape="0">
                <a:blip r:embed="rId14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660961" y="5755373"/>
                <a:ext cx="922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961" y="5755373"/>
                <a:ext cx="922112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48</a:t>
            </a:fld>
            <a:endParaRPr lang="en-US" dirty="0"/>
          </a:p>
        </p:txBody>
      </p:sp>
      <p:pic>
        <p:nvPicPr>
          <p:cNvPr id="28" name="Picture 2" descr="http://www.esquire.com/cm/esquire/images/r8/esq-lomo-fred-perry-collaboration-030912-xlg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328258"/>
            <a:ext cx="935589" cy="62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http://www.bitrebels.com/wp-content/uploads/2012/02/la-sardina-lomo-camera-kit.jpg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8636" b="90000" l="9906" r="70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91" t="33465" r="23184" b="17067"/>
          <a:stretch/>
        </p:blipFill>
        <p:spPr bwMode="auto">
          <a:xfrm>
            <a:off x="6705600" y="4990311"/>
            <a:ext cx="935589" cy="70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www.cupcakebusinesscards.com/i/golden_retro_camera_rectangular_stickers-p217876709021603659wqhjw_3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3810" b="89524" l="3810" r="949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26" y="5791200"/>
            <a:ext cx="812734" cy="81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 flipH="1">
            <a:off x="8549176" y="6169806"/>
            <a:ext cx="9758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8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BNE (independent valuations)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49</a:t>
            </a:fld>
            <a:endParaRPr lang="en-US" dirty="0"/>
          </a:p>
        </p:txBody>
      </p:sp>
      <p:pic>
        <p:nvPicPr>
          <p:cNvPr id="43" name="Picture 42" descr="man_dollars.jpg"/>
          <p:cNvPicPr>
            <a:picLocks noChangeAspect="1"/>
          </p:cNvPicPr>
          <p:nvPr/>
        </p:nvPicPr>
        <p:blipFill>
          <a:blip r:embed="rId2" cstate="print"/>
          <a:srcRect r="16091"/>
          <a:stretch>
            <a:fillRect/>
          </a:stretch>
        </p:blipFill>
        <p:spPr>
          <a:xfrm>
            <a:off x="9446101" y="4117761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Picture 43" descr="man_dollars.jpg"/>
          <p:cNvPicPr>
            <a:picLocks noChangeAspect="1"/>
          </p:cNvPicPr>
          <p:nvPr/>
        </p:nvPicPr>
        <p:blipFill>
          <a:blip r:embed="rId2" cstate="print"/>
          <a:srcRect r="16091"/>
          <a:stretch>
            <a:fillRect/>
          </a:stretch>
        </p:blipFill>
        <p:spPr>
          <a:xfrm>
            <a:off x="9496616" y="4883909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Picture 44" descr="man_dollars.jpg"/>
          <p:cNvPicPr>
            <a:picLocks noChangeAspect="1"/>
          </p:cNvPicPr>
          <p:nvPr/>
        </p:nvPicPr>
        <p:blipFill>
          <a:blip r:embed="rId2" cstate="print"/>
          <a:srcRect r="16091"/>
          <a:stretch>
            <a:fillRect/>
          </a:stretch>
        </p:blipFill>
        <p:spPr>
          <a:xfrm>
            <a:off x="9496616" y="5670641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0432252" y="5070426"/>
                <a:ext cx="1107739" cy="369332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b>
                              <m:r>
                                <a:rPr lang="en-US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2252" y="5070426"/>
                <a:ext cx="1107739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>
            <a:stCxn id="43" idx="2"/>
          </p:cNvCxnSpPr>
          <p:nvPr/>
        </p:nvCxnSpPr>
        <p:spPr>
          <a:xfrm flipH="1" flipV="1">
            <a:off x="8520792" y="4531718"/>
            <a:ext cx="925309" cy="15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4" idx="2"/>
          </p:cNvCxnSpPr>
          <p:nvPr/>
        </p:nvCxnSpPr>
        <p:spPr>
          <a:xfrm flipH="1">
            <a:off x="8520792" y="5299458"/>
            <a:ext cx="9758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674748" y="4178479"/>
                <a:ext cx="894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4748" y="4178479"/>
                <a:ext cx="89454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695523" y="4891831"/>
                <a:ext cx="852989" cy="411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5523" y="4891831"/>
                <a:ext cx="852989" cy="411395"/>
              </a:xfrm>
              <a:prstGeom prst="rect">
                <a:avLst/>
              </a:prstGeom>
              <a:blipFill rotWithShape="0">
                <a:blip r:embed="rId5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660961" y="5755373"/>
                <a:ext cx="922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961" y="5755373"/>
                <a:ext cx="92211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2" descr="http://www.esquire.com/cm/esquire/images/r8/esq-lomo-fred-perry-collaboration-030912-xl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328258"/>
            <a:ext cx="935589" cy="62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 descr="http://www.bitrebels.com/wp-content/uploads/2012/02/la-sardina-lomo-camera-kit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8636" b="90000" l="9906" r="70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91" t="33465" r="23184" b="17067"/>
          <a:stretch/>
        </p:blipFill>
        <p:spPr bwMode="auto">
          <a:xfrm>
            <a:off x="6705600" y="4990311"/>
            <a:ext cx="935589" cy="70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http://www.cupcakebusinesscards.com/i/golden_retro_camera_rectangular_stickers-p217876709021603659wqhjw_31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3810" b="89524" l="3810" r="949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26" y="5791200"/>
            <a:ext cx="812734" cy="81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Straight Arrow Connector 56"/>
          <p:cNvCxnSpPr/>
          <p:nvPr/>
        </p:nvCxnSpPr>
        <p:spPr>
          <a:xfrm flipH="1">
            <a:off x="8549176" y="6169806"/>
            <a:ext cx="9758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687692" y="1824026"/>
                <a:ext cx="8405312" cy="516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𝐰</m:t>
                                      </m:r>
                                    </m:e>
                                    <m:sub>
                                      <m:r>
                                        <a:rPr lang="en-US" sz="2400" b="1" i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1" i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𝐢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𝐯</m:t>
                                      </m:r>
                                    </m:e>
                                    <m:sub>
                                      <m:r>
                                        <a:rPr lang="en-US" sz="2400" b="1" i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1" i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𝐢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𝐯</m:t>
                                      </m:r>
                                    </m:e>
                                    <m:sub>
                                      <m:r>
                                        <a:rPr lang="en-US" sz="2400" b="1" i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1" i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𝐢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692" y="1824026"/>
                <a:ext cx="8405312" cy="51668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ight Brace 27"/>
          <p:cNvSpPr/>
          <p:nvPr/>
        </p:nvSpPr>
        <p:spPr>
          <a:xfrm rot="5400000">
            <a:off x="4012609" y="745177"/>
            <a:ext cx="240045" cy="3621937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438400" y="2734385"/>
                <a:ext cx="35051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Utility of deviation of player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algn="ctr"/>
                <a:r>
                  <a:rPr lang="en-US" dirty="0" smtClean="0"/>
                  <a:t>In expectation over his own value too.</a:t>
                </a:r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734385"/>
                <a:ext cx="3505199" cy="923330"/>
              </a:xfrm>
              <a:prstGeom prst="rect">
                <a:avLst/>
              </a:prstGeom>
              <a:blipFill rotWithShape="0">
                <a:blip r:embed="rId14"/>
                <a:stretch>
                  <a:fillRect l="-1391" t="-3311" b="-10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359190" y="2734385"/>
                <a:ext cx="529941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Utility of deviation from a random sample of player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who knows the values of all other players.</a:t>
                </a:r>
              </a:p>
              <a:p>
                <a:r>
                  <a:rPr lang="en-US" b="1" dirty="0">
                    <a:solidFill>
                      <a:srgbClr val="002060"/>
                    </a:solidFill>
                  </a:rPr>
                  <a:t>But where players play non equilibrium strategies</a:t>
                </a:r>
                <a:r>
                  <a:rPr lang="en-US" b="1" dirty="0"/>
                  <a:t>.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190" y="2734385"/>
                <a:ext cx="5299410" cy="1477328"/>
              </a:xfrm>
              <a:prstGeom prst="rect">
                <a:avLst/>
              </a:prstGeom>
              <a:blipFill rotWithShape="0">
                <a:blip r:embed="rId15"/>
                <a:stretch>
                  <a:fillRect l="-920" t="-2066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 descr="man_dollars.jpg"/>
          <p:cNvPicPr>
            <a:picLocks noChangeAspect="1"/>
          </p:cNvPicPr>
          <p:nvPr/>
        </p:nvPicPr>
        <p:blipFill>
          <a:blip r:embed="rId2" cstate="print"/>
          <a:srcRect r="16091"/>
          <a:stretch>
            <a:fillRect/>
          </a:stretch>
        </p:blipFill>
        <p:spPr>
          <a:xfrm>
            <a:off x="2501109" y="490449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4" name="Straight Arrow Connector 33"/>
          <p:cNvCxnSpPr>
            <a:stCxn id="32" idx="6"/>
          </p:cNvCxnSpPr>
          <p:nvPr/>
        </p:nvCxnSpPr>
        <p:spPr>
          <a:xfrm flipV="1">
            <a:off x="3297355" y="4640629"/>
            <a:ext cx="3408245" cy="679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loud Callout 36"/>
              <p:cNvSpPr/>
              <p:nvPr/>
            </p:nvSpPr>
            <p:spPr>
              <a:xfrm>
                <a:off x="1927613" y="4398311"/>
                <a:ext cx="762000" cy="582409"/>
              </a:xfrm>
              <a:prstGeom prst="cloudCallout">
                <a:avLst>
                  <a:gd name="adj1" fmla="val 55223"/>
                  <a:gd name="adj2" fmla="val 66923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Cloud Callout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613" y="4398311"/>
                <a:ext cx="762000" cy="582409"/>
              </a:xfrm>
              <a:prstGeom prst="cloudCallout">
                <a:avLst>
                  <a:gd name="adj1" fmla="val 55223"/>
                  <a:gd name="adj2" fmla="val 66923"/>
                </a:avLst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214145" y="4492116"/>
                <a:ext cx="6684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145" y="4492116"/>
                <a:ext cx="668453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378399" y="4210052"/>
                <a:ext cx="2638415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399" y="4210052"/>
                <a:ext cx="2638415" cy="78380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ight Brace 57"/>
          <p:cNvSpPr/>
          <p:nvPr/>
        </p:nvSpPr>
        <p:spPr>
          <a:xfrm rot="5400000">
            <a:off x="7809697" y="976003"/>
            <a:ext cx="265868" cy="3164737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9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First Extension </a:t>
            </a:r>
            <a:r>
              <a:rPr lang="en-US" sz="4800" dirty="0" smtClean="0"/>
              <a:t>Theorem</a:t>
            </a:r>
            <a:endParaRPr lang="en-US" sz="4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178934" y="3352800"/>
            <a:ext cx="9052560" cy="1066800"/>
          </a:xfrm>
        </p:spPr>
        <p:txBody>
          <a:bodyPr>
            <a:normAutofit/>
          </a:bodyPr>
          <a:lstStyle/>
          <a:p>
            <a:r>
              <a:rPr lang="en-US" sz="2400" dirty="0"/>
              <a:t>Complete info PNE to BNE with correlated values</a:t>
            </a:r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55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BNE (independent valuations)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38201" y="1746229"/>
                <a:ext cx="10668000" cy="1814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b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𝐰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1" i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𝐢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0">
                                          <a:latin typeface="Cambria Math" panose="02040503050406030204" pitchFamily="18" charset="0"/>
                                        </a:rPr>
                                        <m:t>𝐛</m:t>
                                      </m:r>
                                    </m:e>
                                    <m:sub>
                                      <m:r>
                                        <a:rPr lang="en-US" sz="2400" b="1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1" i="0">
                                          <a:latin typeface="Cambria Math" panose="02040503050406030204" pitchFamily="18" charset="0"/>
                                        </a:rPr>
                                        <m:t>𝐢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𝐯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1" i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𝐢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b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𝐰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0">
                                          <a:latin typeface="Cambria Math" panose="02040503050406030204" pitchFamily="18" charset="0"/>
                                        </a:rPr>
                                        <m:t>𝐛</m:t>
                                      </m:r>
                                    </m:e>
                                    <m:sub>
                                      <m:r>
                                        <a:rPr lang="en-US" sz="2400" b="1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1" i="0">
                                          <a:latin typeface="Cambria Math" panose="02040503050406030204" pitchFamily="18" charset="0"/>
                                        </a:rPr>
                                        <m:t>𝐢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𝐯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1" i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𝐢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 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1746229"/>
                <a:ext cx="10668000" cy="181459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ight Brace 45"/>
          <p:cNvSpPr/>
          <p:nvPr/>
        </p:nvSpPr>
        <p:spPr>
          <a:xfrm rot="5400000">
            <a:off x="4004514" y="815559"/>
            <a:ext cx="296772" cy="4038601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7" name="TextBox 46"/>
          <p:cNvSpPr txBox="1"/>
          <p:nvPr/>
        </p:nvSpPr>
        <p:spPr>
          <a:xfrm>
            <a:off x="2659796" y="3065905"/>
            <a:ext cx="3318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Sum of deviating utilities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50</a:t>
            </a:fld>
            <a:endParaRPr lang="en-US" dirty="0"/>
          </a:p>
        </p:txBody>
      </p:sp>
      <p:sp>
        <p:nvSpPr>
          <p:cNvPr id="31" name="Right Brace 30"/>
          <p:cNvSpPr/>
          <p:nvPr/>
        </p:nvSpPr>
        <p:spPr>
          <a:xfrm rot="5400000">
            <a:off x="8276164" y="1266668"/>
            <a:ext cx="534302" cy="3030169"/>
          </a:xfrm>
          <a:prstGeom prst="righ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3" name="TextBox 32"/>
          <p:cNvSpPr txBox="1"/>
          <p:nvPr/>
        </p:nvSpPr>
        <p:spPr>
          <a:xfrm>
            <a:off x="6674110" y="3063425"/>
            <a:ext cx="3973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Sum of complete information setting deviating utilities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378399" y="4210052"/>
                <a:ext cx="2638415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399" y="4210052"/>
                <a:ext cx="2638415" cy="7838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 descr="man_dollars.jpg"/>
          <p:cNvPicPr>
            <a:picLocks noChangeAspect="1"/>
          </p:cNvPicPr>
          <p:nvPr/>
        </p:nvPicPr>
        <p:blipFill>
          <a:blip r:embed="rId4" cstate="print"/>
          <a:srcRect r="16091"/>
          <a:stretch>
            <a:fillRect/>
          </a:stretch>
        </p:blipFill>
        <p:spPr>
          <a:xfrm>
            <a:off x="9446101" y="4117761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Picture 43" descr="man_dollars.jpg"/>
          <p:cNvPicPr>
            <a:picLocks noChangeAspect="1"/>
          </p:cNvPicPr>
          <p:nvPr/>
        </p:nvPicPr>
        <p:blipFill>
          <a:blip r:embed="rId4" cstate="print"/>
          <a:srcRect r="16091"/>
          <a:stretch>
            <a:fillRect/>
          </a:stretch>
        </p:blipFill>
        <p:spPr>
          <a:xfrm>
            <a:off x="9496616" y="4883909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Picture 44" descr="man_dollars.jpg"/>
          <p:cNvPicPr>
            <a:picLocks noChangeAspect="1"/>
          </p:cNvPicPr>
          <p:nvPr/>
        </p:nvPicPr>
        <p:blipFill>
          <a:blip r:embed="rId4" cstate="print"/>
          <a:srcRect r="16091"/>
          <a:stretch>
            <a:fillRect/>
          </a:stretch>
        </p:blipFill>
        <p:spPr>
          <a:xfrm>
            <a:off x="9496616" y="5670641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0432252" y="5070426"/>
                <a:ext cx="1107739" cy="369332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b>
                              <m:r>
                                <a:rPr lang="en-US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2252" y="5070426"/>
                <a:ext cx="1107739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>
            <a:stCxn id="43" idx="2"/>
          </p:cNvCxnSpPr>
          <p:nvPr/>
        </p:nvCxnSpPr>
        <p:spPr>
          <a:xfrm flipH="1" flipV="1">
            <a:off x="8520792" y="4531718"/>
            <a:ext cx="925309" cy="15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4" idx="2"/>
          </p:cNvCxnSpPr>
          <p:nvPr/>
        </p:nvCxnSpPr>
        <p:spPr>
          <a:xfrm flipH="1">
            <a:off x="8520792" y="5299458"/>
            <a:ext cx="9758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674748" y="4178479"/>
                <a:ext cx="894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4748" y="4178479"/>
                <a:ext cx="89454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695523" y="4891831"/>
                <a:ext cx="852989" cy="411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5523" y="4891831"/>
                <a:ext cx="852989" cy="411395"/>
              </a:xfrm>
              <a:prstGeom prst="rect">
                <a:avLst/>
              </a:prstGeom>
              <a:blipFill rotWithShape="0">
                <a:blip r:embed="rId7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660961" y="5755373"/>
                <a:ext cx="922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961" y="5755373"/>
                <a:ext cx="92211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2" descr="http://www.esquire.com/cm/esquire/images/r8/esq-lomo-fred-perry-collaboration-030912-xl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328258"/>
            <a:ext cx="935589" cy="62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 descr="http://www.bitrebels.com/wp-content/uploads/2012/02/la-sardina-lomo-camera-kit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636" b="90000" l="9906" r="70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91" t="33465" r="23184" b="17067"/>
          <a:stretch/>
        </p:blipFill>
        <p:spPr bwMode="auto">
          <a:xfrm>
            <a:off x="6705600" y="4990311"/>
            <a:ext cx="935589" cy="70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http://www.cupcakebusinesscards.com/i/golden_retro_camera_rectangular_stickers-p217876709021603659wqhjw_315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810" b="89524" l="3810" r="949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26" y="5791200"/>
            <a:ext cx="812734" cy="81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Straight Arrow Connector 56"/>
          <p:cNvCxnSpPr/>
          <p:nvPr/>
        </p:nvCxnSpPr>
        <p:spPr>
          <a:xfrm flipH="1">
            <a:off x="8549176" y="6169806"/>
            <a:ext cx="9758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 descr="man_dollars.jpg"/>
          <p:cNvPicPr>
            <a:picLocks noChangeAspect="1"/>
          </p:cNvPicPr>
          <p:nvPr/>
        </p:nvPicPr>
        <p:blipFill>
          <a:blip r:embed="rId4" cstate="print"/>
          <a:srcRect r="16091"/>
          <a:stretch>
            <a:fillRect/>
          </a:stretch>
        </p:blipFill>
        <p:spPr>
          <a:xfrm>
            <a:off x="2501109" y="490449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9" name="Straight Arrow Connector 58"/>
          <p:cNvCxnSpPr>
            <a:stCxn id="58" idx="6"/>
          </p:cNvCxnSpPr>
          <p:nvPr/>
        </p:nvCxnSpPr>
        <p:spPr>
          <a:xfrm flipV="1">
            <a:off x="3297355" y="4640629"/>
            <a:ext cx="3408245" cy="679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loud Callout 59"/>
              <p:cNvSpPr/>
              <p:nvPr/>
            </p:nvSpPr>
            <p:spPr>
              <a:xfrm>
                <a:off x="1927613" y="4398311"/>
                <a:ext cx="762000" cy="582409"/>
              </a:xfrm>
              <a:prstGeom prst="cloudCallout">
                <a:avLst>
                  <a:gd name="adj1" fmla="val 55223"/>
                  <a:gd name="adj2" fmla="val 66923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Cloud Callout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613" y="4398311"/>
                <a:ext cx="762000" cy="582409"/>
              </a:xfrm>
              <a:prstGeom prst="cloudCallout">
                <a:avLst>
                  <a:gd name="adj1" fmla="val 55223"/>
                  <a:gd name="adj2" fmla="val 66923"/>
                </a:avLst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214145" y="4492116"/>
                <a:ext cx="6684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145" y="4492116"/>
                <a:ext cx="668453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997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38201" y="1746229"/>
                <a:ext cx="10668000" cy="2439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b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𝐰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1" i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𝐢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0">
                                          <a:latin typeface="Cambria Math" panose="02040503050406030204" pitchFamily="18" charset="0"/>
                                        </a:rPr>
                                        <m:t>𝐛</m:t>
                                      </m:r>
                                    </m:e>
                                    <m:sub>
                                      <m:r>
                                        <a:rPr lang="en-US" sz="2400" b="1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1" i="0">
                                          <a:latin typeface="Cambria Math" panose="02040503050406030204" pitchFamily="18" charset="0"/>
                                        </a:rPr>
                                        <m:t>𝐢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𝐯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1" i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𝐢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b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𝐰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0">
                                          <a:latin typeface="Cambria Math" panose="02040503050406030204" pitchFamily="18" charset="0"/>
                                        </a:rPr>
                                        <m:t>𝐛</m:t>
                                      </m:r>
                                    </m:e>
                                    <m:sub>
                                      <m:r>
                                        <a:rPr lang="en-US" sz="2400" b="1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1" i="0">
                                          <a:latin typeface="Cambria Math" panose="02040503050406030204" pitchFamily="18" charset="0"/>
                                        </a:rPr>
                                        <m:t>𝐢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𝐯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1" i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𝐢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         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𝑂𝑃𝑇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𝑅𝐸𝑉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𝐯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 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1746229"/>
                <a:ext cx="10668000" cy="243989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BNE (independent valuations)</a:t>
            </a:r>
          </a:p>
        </p:txBody>
      </p:sp>
      <p:sp>
        <p:nvSpPr>
          <p:cNvPr id="46" name="Right Brace 45"/>
          <p:cNvSpPr/>
          <p:nvPr/>
        </p:nvSpPr>
        <p:spPr>
          <a:xfrm rot="5400000">
            <a:off x="4241210" y="1052254"/>
            <a:ext cx="240045" cy="3621937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457441" y="3012658"/>
                <a:ext cx="38075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Utility of deviation of player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441" y="3012658"/>
                <a:ext cx="3807581" cy="400110"/>
              </a:xfrm>
              <a:prstGeom prst="rect">
                <a:avLst/>
              </a:prstGeom>
              <a:blipFill rotWithShape="0">
                <a:blip r:embed="rId10"/>
                <a:stretch>
                  <a:fillRect l="-1600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51</a:t>
            </a:fld>
            <a:endParaRPr lang="en-US" dirty="0"/>
          </a:p>
        </p:txBody>
      </p:sp>
      <p:sp>
        <p:nvSpPr>
          <p:cNvPr id="31" name="Right Brace 30"/>
          <p:cNvSpPr/>
          <p:nvPr/>
        </p:nvSpPr>
        <p:spPr>
          <a:xfrm rot="5400000">
            <a:off x="8611591" y="1779946"/>
            <a:ext cx="254954" cy="3400662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3" name="TextBox 32"/>
          <p:cNvSpPr txBox="1"/>
          <p:nvPr/>
        </p:nvSpPr>
        <p:spPr>
          <a:xfrm>
            <a:off x="6832316" y="3595319"/>
            <a:ext cx="397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By smoothness on the left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378399" y="4210052"/>
                <a:ext cx="2638415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399" y="4210052"/>
                <a:ext cx="2638415" cy="78380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 descr="man_dollars.jpg"/>
          <p:cNvPicPr>
            <a:picLocks noChangeAspect="1"/>
          </p:cNvPicPr>
          <p:nvPr/>
        </p:nvPicPr>
        <p:blipFill>
          <a:blip r:embed="rId12" cstate="print"/>
          <a:srcRect r="16091"/>
          <a:stretch>
            <a:fillRect/>
          </a:stretch>
        </p:blipFill>
        <p:spPr>
          <a:xfrm>
            <a:off x="9446101" y="4117761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38" descr="man_dollars.jpg"/>
          <p:cNvPicPr>
            <a:picLocks noChangeAspect="1"/>
          </p:cNvPicPr>
          <p:nvPr/>
        </p:nvPicPr>
        <p:blipFill>
          <a:blip r:embed="rId12" cstate="print"/>
          <a:srcRect r="16091"/>
          <a:stretch>
            <a:fillRect/>
          </a:stretch>
        </p:blipFill>
        <p:spPr>
          <a:xfrm>
            <a:off x="9496616" y="4883909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39" descr="man_dollars.jpg"/>
          <p:cNvPicPr>
            <a:picLocks noChangeAspect="1"/>
          </p:cNvPicPr>
          <p:nvPr/>
        </p:nvPicPr>
        <p:blipFill>
          <a:blip r:embed="rId12" cstate="print"/>
          <a:srcRect r="16091"/>
          <a:stretch>
            <a:fillRect/>
          </a:stretch>
        </p:blipFill>
        <p:spPr>
          <a:xfrm>
            <a:off x="9496616" y="5670641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0432252" y="5070426"/>
                <a:ext cx="1107739" cy="369332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b>
                              <m:r>
                                <a:rPr lang="en-US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2252" y="5070426"/>
                <a:ext cx="1107739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>
            <a:stCxn id="36" idx="2"/>
          </p:cNvCxnSpPr>
          <p:nvPr/>
        </p:nvCxnSpPr>
        <p:spPr>
          <a:xfrm flipH="1" flipV="1">
            <a:off x="8520792" y="4531718"/>
            <a:ext cx="925309" cy="15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9" idx="2"/>
          </p:cNvCxnSpPr>
          <p:nvPr/>
        </p:nvCxnSpPr>
        <p:spPr>
          <a:xfrm flipH="1">
            <a:off x="8520792" y="5299458"/>
            <a:ext cx="9758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674748" y="4178479"/>
                <a:ext cx="894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4748" y="4178479"/>
                <a:ext cx="89454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695523" y="4891831"/>
                <a:ext cx="852989" cy="411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5523" y="4891831"/>
                <a:ext cx="852989" cy="411395"/>
              </a:xfrm>
              <a:prstGeom prst="rect">
                <a:avLst/>
              </a:prstGeom>
              <a:blipFill rotWithShape="0">
                <a:blip r:embed="rId15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660961" y="5755373"/>
                <a:ext cx="922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961" y="5755373"/>
                <a:ext cx="922112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2" descr="http://www.esquire.com/cm/esquire/images/r8/esq-lomo-fred-perry-collaboration-030912-xlg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328258"/>
            <a:ext cx="935589" cy="62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 descr="http://www.bitrebels.com/wp-content/uploads/2012/02/la-sardina-lomo-camera-kit.jpg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8636" b="90000" l="9906" r="70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91" t="33465" r="23184" b="17067"/>
          <a:stretch/>
        </p:blipFill>
        <p:spPr bwMode="auto">
          <a:xfrm>
            <a:off x="6705600" y="4990311"/>
            <a:ext cx="935589" cy="70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http://www.cupcakebusinesscards.com/i/golden_retro_camera_rectangular_stickers-p217876709021603659wqhjw_315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3810" b="89524" l="3810" r="949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26" y="5791200"/>
            <a:ext cx="812734" cy="81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Straight Arrow Connector 51"/>
          <p:cNvCxnSpPr/>
          <p:nvPr/>
        </p:nvCxnSpPr>
        <p:spPr>
          <a:xfrm flipH="1">
            <a:off x="8549176" y="6169806"/>
            <a:ext cx="9758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 descr="man_dollars.jpg"/>
          <p:cNvPicPr>
            <a:picLocks noChangeAspect="1"/>
          </p:cNvPicPr>
          <p:nvPr/>
        </p:nvPicPr>
        <p:blipFill>
          <a:blip r:embed="rId12" cstate="print"/>
          <a:srcRect r="16091"/>
          <a:stretch>
            <a:fillRect/>
          </a:stretch>
        </p:blipFill>
        <p:spPr>
          <a:xfrm>
            <a:off x="2501109" y="490449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4" name="Straight Arrow Connector 53"/>
          <p:cNvCxnSpPr>
            <a:stCxn id="53" idx="6"/>
          </p:cNvCxnSpPr>
          <p:nvPr/>
        </p:nvCxnSpPr>
        <p:spPr>
          <a:xfrm flipV="1">
            <a:off x="3297355" y="4640629"/>
            <a:ext cx="3408245" cy="679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loud Callout 54"/>
              <p:cNvSpPr/>
              <p:nvPr/>
            </p:nvSpPr>
            <p:spPr>
              <a:xfrm>
                <a:off x="1927613" y="4398311"/>
                <a:ext cx="762000" cy="582409"/>
              </a:xfrm>
              <a:prstGeom prst="cloudCallout">
                <a:avLst>
                  <a:gd name="adj1" fmla="val 55223"/>
                  <a:gd name="adj2" fmla="val 66923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Cloud Callout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613" y="4398311"/>
                <a:ext cx="762000" cy="582409"/>
              </a:xfrm>
              <a:prstGeom prst="cloudCallout">
                <a:avLst>
                  <a:gd name="adj1" fmla="val 55223"/>
                  <a:gd name="adj2" fmla="val 66923"/>
                </a:avLst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214145" y="4492116"/>
                <a:ext cx="6684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145" y="4492116"/>
                <a:ext cx="668453" cy="369332"/>
              </a:xfrm>
              <a:prstGeom prst="rect">
                <a:avLst/>
              </a:prstGeom>
              <a:blipFill rotWithShape="0">
                <a:blip r:embed="rId2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77287" y="5815083"/>
                <a:ext cx="6399701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𝐯</m:t>
                                  </m:r>
                                </m:e>
                                <m:sub>
                                  <m:r>
                                    <a:rPr lang="en-US" sz="2400" b="1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</m:d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87" y="5815083"/>
                <a:ext cx="6399701" cy="783804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/>
              <p:cNvSpPr/>
              <p:nvPr/>
            </p:nvSpPr>
            <p:spPr>
              <a:xfrm>
                <a:off x="336927" y="919931"/>
                <a:ext cx="5149473" cy="14478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Recall. Exists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800" dirty="0" smtClean="0"/>
                  <a:t> depending only on valuation profile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pPr algn="ctr"/>
                <a:r>
                  <a:rPr lang="en-US" sz="2800" dirty="0" smtClean="0"/>
                  <a:t>(not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</m:oMath>
                </a14:m>
                <a:r>
                  <a:rPr lang="en-US" sz="2800" dirty="0" smtClean="0"/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59" name="Rounded 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27" y="919931"/>
                <a:ext cx="5149473" cy="1447800"/>
              </a:xfrm>
              <a:prstGeom prst="roundRect">
                <a:avLst/>
              </a:prstGeom>
              <a:blipFill rotWithShape="0">
                <a:blip r:embed="rId26"/>
                <a:stretch>
                  <a:fillRect t="-1674" r="-1653" b="-8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94643" y="3427335"/>
                <a:ext cx="5638800" cy="82985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𝑅𝐸𝑉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43" y="3427335"/>
                <a:ext cx="5638800" cy="829858"/>
              </a:xfrm>
              <a:prstGeom prst="rect">
                <a:avLst/>
              </a:prstGeom>
              <a:blipFill rotWithShape="0">
                <a:blip r:embed="rId27"/>
                <a:stretch>
                  <a:fillRect b="-215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ounded Rectangle 60"/>
              <p:cNvSpPr/>
              <p:nvPr/>
            </p:nvSpPr>
            <p:spPr>
              <a:xfrm>
                <a:off x="280600" y="2558822"/>
                <a:ext cx="5205799" cy="69759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For any bid vector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1" name="Rounded 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00" y="2558822"/>
                <a:ext cx="5205799" cy="697595"/>
              </a:xfrm>
              <a:prstGeom prst="roundRect">
                <a:avLst/>
              </a:prstGeom>
              <a:blipFill rotWithShape="0">
                <a:blip r:embed="rId28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59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  <p:bldP spid="5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38201" y="1746229"/>
                <a:ext cx="10668000" cy="2439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b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𝐰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1" i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𝐢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0">
                                          <a:latin typeface="Cambria Math" panose="02040503050406030204" pitchFamily="18" charset="0"/>
                                        </a:rPr>
                                        <m:t>𝐛</m:t>
                                      </m:r>
                                    </m:e>
                                    <m:sub>
                                      <m:r>
                                        <a:rPr lang="en-US" sz="2400" b="1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1" i="0">
                                          <a:latin typeface="Cambria Math" panose="02040503050406030204" pitchFamily="18" charset="0"/>
                                        </a:rPr>
                                        <m:t>𝐢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𝐯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1" i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𝐢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b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𝐰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0">
                                          <a:latin typeface="Cambria Math" panose="02040503050406030204" pitchFamily="18" charset="0"/>
                                        </a:rPr>
                                        <m:t>𝐛</m:t>
                                      </m:r>
                                    </m:e>
                                    <m:sub>
                                      <m:r>
                                        <a:rPr lang="en-US" sz="2400" b="1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1" i="0">
                                          <a:latin typeface="Cambria Math" panose="02040503050406030204" pitchFamily="18" charset="0"/>
                                        </a:rPr>
                                        <m:t>𝐢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𝐯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1" i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𝐢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         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𝑂𝑃𝑇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𝑅𝐸𝑉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𝐯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 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1746229"/>
                <a:ext cx="10668000" cy="243989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BNE (independent valuations)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52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/>
              <p:cNvSpPr/>
              <p:nvPr/>
            </p:nvSpPr>
            <p:spPr>
              <a:xfrm>
                <a:off x="1326345" y="3488010"/>
                <a:ext cx="9545406" cy="14478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Found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800" dirty="0" smtClean="0"/>
                  <a:t> that depend only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such that:</a:t>
                </a:r>
                <a:endParaRPr lang="en-US" sz="2800" dirty="0"/>
              </a:p>
            </p:txBody>
          </p:sp>
        </mc:Choice>
        <mc:Fallback xmlns="">
          <p:sp>
            <p:nvSpPr>
              <p:cNvPr id="35" name="Rounded 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345" y="3488010"/>
                <a:ext cx="9545406" cy="1447800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650063" y="5037542"/>
                <a:ext cx="8897969" cy="82985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accent3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3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3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0" smtClean="0">
                                          <a:latin typeface="Cambria Math" panose="02040503050406030204" pitchFamily="18" charset="0"/>
                                        </a:rPr>
                                        <m:t>𝐛</m:t>
                                      </m:r>
                                    </m:e>
                                    <m:sub>
                                      <m:r>
                                        <a:rPr lang="en-US" sz="2400" b="1" i="0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1" i="0" smtClean="0">
                                          <a:latin typeface="Cambria Math" panose="02040503050406030204" pitchFamily="18" charset="0"/>
                                        </a:rPr>
                                        <m:t>𝐢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1" i="1" smtClean="0">
                                              <a:solidFill>
                                                <a:schemeClr val="accent3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0" smtClean="0">
                                              <a:solidFill>
                                                <a:schemeClr val="accent3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𝐯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0" smtClean="0">
                                              <a:solidFill>
                                                <a:schemeClr val="accent3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1" i="0" smtClean="0">
                                              <a:solidFill>
                                                <a:schemeClr val="accent3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𝐢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𝑅𝐸𝑉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  <m:d>
                                <m:d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 smtClean="0">
                                      <a:solidFill>
                                        <a:schemeClr val="accent3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𝐯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𝑂𝑃𝑇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solidFill>
                                    <a:schemeClr val="accent3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063" y="5037542"/>
                <a:ext cx="8897969" cy="829858"/>
              </a:xfrm>
              <a:prstGeom prst="rect">
                <a:avLst/>
              </a:prstGeom>
              <a:blipFill rotWithShape="0">
                <a:blip r:embed="rId4"/>
                <a:stretch>
                  <a:fillRect b="-142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/>
          <p:cNvSpPr/>
          <p:nvPr/>
        </p:nvSpPr>
        <p:spPr>
          <a:xfrm>
            <a:off x="4648200" y="5976456"/>
            <a:ext cx="2506316" cy="805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Rest is easy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78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0" indent="0">
                  <a:buClr>
                    <a:srgbClr val="629DD1"/>
                  </a:buClr>
                  <a:buNone/>
                </a:pPr>
                <a:r>
                  <a:rPr lang="en-US" sz="2800" b="1" dirty="0" smtClean="0">
                    <a:solidFill>
                      <a:srgbClr val="C00000"/>
                    </a:solidFill>
                  </a:rPr>
                  <a:t>Third Extension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Theorem. </a:t>
                </a:r>
                <a:r>
                  <a:rPr lang="en-US" sz="2800" dirty="0">
                    <a:solidFill>
                      <a:prstClr val="black"/>
                    </a:solidFill>
                  </a:rPr>
                  <a:t>If PNE </a:t>
                </a:r>
                <a:r>
                  <a:rPr lang="en-US" sz="2800" dirty="0" err="1">
                    <a:solidFill>
                      <a:prstClr val="black"/>
                    </a:solidFill>
                  </a:rPr>
                  <a:t>PoA</a:t>
                </a:r>
                <a:r>
                  <a:rPr lang="en-US" sz="2800" dirty="0">
                    <a:solidFill>
                      <a:prstClr val="black"/>
                    </a:solidFill>
                  </a:rPr>
                  <a:t> proved by showing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smoothness property via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valuation profile dependent deviations</a:t>
                </a:r>
                <a:r>
                  <a:rPr lang="en-US" sz="2800" dirty="0">
                    <a:solidFill>
                      <a:prstClr val="black"/>
                    </a:solidFill>
                  </a:rPr>
                  <a:t>, then </a:t>
                </a:r>
                <a:r>
                  <a:rPr lang="en-US" sz="2800" dirty="0" err="1">
                    <a:solidFill>
                      <a:prstClr val="black"/>
                    </a:solidFill>
                  </a:rPr>
                  <a:t>PoA</a:t>
                </a:r>
                <a:r>
                  <a:rPr lang="en-US" sz="2800" dirty="0">
                    <a:solidFill>
                      <a:prstClr val="black"/>
                    </a:solidFill>
                  </a:rPr>
                  <a:t> bound extends to BNE with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independent </a:t>
                </a:r>
                <a:r>
                  <a:rPr lang="en-US" sz="2800" dirty="0">
                    <a:solidFill>
                      <a:prstClr val="black"/>
                    </a:solidFill>
                  </a:rPr>
                  <a:t>values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73" t="-2707" r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4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Third Extension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650787"/>
                <a:ext cx="6711696" cy="596061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70C0"/>
                    </a:solidFill>
                  </a:rPr>
                  <a:t>RECAP</a:t>
                </a:r>
                <a:endParaRPr lang="en-US" sz="2400" dirty="0"/>
              </a:p>
              <a:p>
                <a:r>
                  <a:rPr lang="en-US" sz="2400" b="1" dirty="0" err="1" smtClean="0">
                    <a:solidFill>
                      <a:srgbClr val="C00000"/>
                    </a:solidFill>
                  </a:rPr>
                  <a:t>Thm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.</a:t>
                </a:r>
                <a:r>
                  <a:rPr lang="en-US" sz="2400" dirty="0" smtClean="0"/>
                  <a:t> If proof of PNE </a:t>
                </a:r>
                <a:r>
                  <a:rPr lang="en-US" sz="2400" dirty="0" err="1" smtClean="0"/>
                  <a:t>PoA</a:t>
                </a:r>
                <a:r>
                  <a:rPr lang="en-US" sz="2400" dirty="0" smtClean="0"/>
                  <a:t> based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-smoothness via valuation profile dependent deviation then </a:t>
                </a:r>
                <a:r>
                  <a:rPr lang="en-US" sz="2400" dirty="0" err="1" smtClean="0"/>
                  <a:t>PoA</a:t>
                </a:r>
                <a:r>
                  <a:rPr lang="en-US" sz="2400" dirty="0" smtClean="0"/>
                  <a:t> of BNE with independent values also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b="1" dirty="0" smtClean="0"/>
                  <a:t>Corollary. </a:t>
                </a:r>
                <a:r>
                  <a:rPr lang="en-US" sz="2400" dirty="0" smtClean="0"/>
                  <a:t>If PNE </a:t>
                </a:r>
                <a:r>
                  <a:rPr lang="en-US" sz="2400" dirty="0" err="1" smtClean="0"/>
                  <a:t>PoA</a:t>
                </a:r>
                <a:r>
                  <a:rPr lang="en-US" sz="2400" dirty="0" smtClean="0"/>
                  <a:t> of single-item auction proved via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-smoothness via valuation profile dependent deviation, then BNE of simultaneous auctions with unit-demand and independent also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2400" b="1" dirty="0" smtClean="0"/>
              </a:p>
              <a:p>
                <a:endParaRPr lang="en-US" sz="2400" b="1" dirty="0" smtClean="0"/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chemeClr val="bg1"/>
                    </a:solidFill>
                  </a:rPr>
                  <a:t>Corollary. </a:t>
                </a:r>
                <a:r>
                  <a:rPr lang="en-US" sz="2400" dirty="0">
                    <a:solidFill>
                      <a:schemeClr val="bg1"/>
                    </a:solidFill>
                  </a:rPr>
                  <a:t>BNE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PoA</a:t>
                </a:r>
                <a:r>
                  <a:rPr lang="en-US" sz="2400" dirty="0">
                    <a:solidFill>
                      <a:schemeClr val="bg1"/>
                    </a:solidFill>
                  </a:rPr>
                  <a:t> of simultaneous first price auctions with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submodular</a:t>
                </a:r>
                <a:r>
                  <a:rPr lang="en-US" sz="2400" dirty="0">
                    <a:solidFill>
                      <a:schemeClr val="bg1"/>
                    </a:solidFill>
                  </a:rPr>
                  <a:t>  bidders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sz="2400" b="1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bg1"/>
                    </a:solidFill>
                  </a:rPr>
                  <a:t>QUESTIONS?</a:t>
                </a:r>
                <a:endParaRPr lang="en-US" sz="2400" dirty="0"/>
              </a:p>
              <a:p>
                <a:endParaRPr lang="en-US" sz="2400" b="1" dirty="0" smtClean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650787"/>
                <a:ext cx="6711696" cy="5960618"/>
              </a:xfrm>
              <a:blipFill rotWithShape="0">
                <a:blip r:embed="rId2"/>
                <a:stretch>
                  <a:fillRect l="-1362" t="-1943" r="-2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Complete info PNE to BNE with independent values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60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Third Extension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77291"/>
                <a:ext cx="6711696" cy="596061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70C0"/>
                    </a:solidFill>
                  </a:rPr>
                  <a:t>RECAP</a:t>
                </a:r>
                <a:endParaRPr lang="en-US" sz="2400" dirty="0"/>
              </a:p>
              <a:p>
                <a:r>
                  <a:rPr lang="en-US" sz="2400" b="1" dirty="0" err="1" smtClean="0">
                    <a:solidFill>
                      <a:srgbClr val="C00000"/>
                    </a:solidFill>
                  </a:rPr>
                  <a:t>Thm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.</a:t>
                </a:r>
                <a:r>
                  <a:rPr lang="en-US" sz="2400" dirty="0" smtClean="0"/>
                  <a:t> If proof of PNE </a:t>
                </a:r>
                <a:r>
                  <a:rPr lang="en-US" sz="2400" dirty="0" err="1" smtClean="0"/>
                  <a:t>PoA</a:t>
                </a:r>
                <a:r>
                  <a:rPr lang="en-US" sz="2400" dirty="0" smtClean="0"/>
                  <a:t> based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-smoothness via valuation profile dependent deviation then </a:t>
                </a:r>
                <a:r>
                  <a:rPr lang="en-US" sz="2400" dirty="0" err="1" smtClean="0"/>
                  <a:t>PoA</a:t>
                </a:r>
                <a:r>
                  <a:rPr lang="en-US" sz="2400" dirty="0" smtClean="0"/>
                  <a:t> of BNE with independent values also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b="1" dirty="0" smtClean="0"/>
                  <a:t>Corollary. </a:t>
                </a:r>
                <a:r>
                  <a:rPr lang="en-US" sz="2400" dirty="0" smtClean="0"/>
                  <a:t>If PNE </a:t>
                </a:r>
                <a:r>
                  <a:rPr lang="en-US" sz="2400" dirty="0" err="1" smtClean="0"/>
                  <a:t>PoA</a:t>
                </a:r>
                <a:r>
                  <a:rPr lang="en-US" sz="2400" dirty="0" smtClean="0"/>
                  <a:t> of single-item auction proved via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-smoothness via valuation profile dependent deviation, then BNE of simultaneous auctions with </a:t>
                </a:r>
                <a:r>
                  <a:rPr lang="en-US" sz="2400" b="1" dirty="0" err="1" smtClean="0">
                    <a:solidFill>
                      <a:srgbClr val="C00000"/>
                    </a:solidFill>
                  </a:rPr>
                  <a:t>submodular</a:t>
                </a:r>
                <a:r>
                  <a:rPr lang="en-US" sz="2400" dirty="0" smtClean="0"/>
                  <a:t> and independent also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2400" b="1" dirty="0" smtClean="0"/>
              </a:p>
              <a:p>
                <a:endParaRPr lang="en-US" sz="2400" b="1" dirty="0"/>
              </a:p>
              <a:p>
                <a:r>
                  <a:rPr lang="en-US" sz="2400" b="1" dirty="0" smtClean="0"/>
                  <a:t>Corollary. </a:t>
                </a:r>
                <a:r>
                  <a:rPr lang="en-US" sz="2400" dirty="0" smtClean="0"/>
                  <a:t>BNE </a:t>
                </a:r>
                <a:r>
                  <a:rPr lang="en-US" sz="2400" dirty="0" err="1" smtClean="0"/>
                  <a:t>PoA</a:t>
                </a:r>
                <a:r>
                  <a:rPr lang="en-US" sz="2400" dirty="0" smtClean="0"/>
                  <a:t> of simultaneous first price auctions with </a:t>
                </a:r>
                <a:r>
                  <a:rPr lang="en-US" sz="2400" dirty="0" err="1" smtClean="0"/>
                  <a:t>submodular</a:t>
                </a:r>
                <a:r>
                  <a:rPr lang="en-US" sz="2400" dirty="0" smtClean="0"/>
                  <a:t>  bidders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sz="2400" b="1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QUESTIONS?</a:t>
                </a: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77291"/>
                <a:ext cx="6711696" cy="5960618"/>
              </a:xfrm>
              <a:blipFill rotWithShape="0">
                <a:blip r:embed="rId2"/>
                <a:stretch>
                  <a:fillRect l="-1453" t="-1943" r="-2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Complete info PNE to BNE with independent values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04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Direct approach: </a:t>
            </a:r>
            <a:br>
              <a:rPr lang="en-US" sz="5400" dirty="0" smtClean="0"/>
            </a:br>
            <a:r>
              <a:rPr lang="en-US" sz="5400" dirty="0" smtClean="0"/>
              <a:t>Arguing about distributions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89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Direct </a:t>
            </a:r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77291"/>
            <a:ext cx="6711696" cy="5960618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Focusing </a:t>
            </a:r>
            <a:r>
              <a:rPr lang="en-US" sz="2800" dirty="0"/>
              <a:t>on complete info PNE, might be restrictive in some settings</a:t>
            </a:r>
          </a:p>
          <a:p>
            <a:endParaRPr lang="en-US" sz="2800" dirty="0"/>
          </a:p>
          <a:p>
            <a:r>
              <a:rPr lang="en-US" sz="2800" dirty="0"/>
              <a:t>Working with the distributions directly can potentially yield better bounds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Arguing about distributions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57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22208" y="44958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References:</a:t>
            </a:r>
          </a:p>
          <a:p>
            <a:r>
              <a:rPr lang="en-US" dirty="0" smtClean="0"/>
              <a:t>Feldman et al. STOC’13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40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Single-item auction BNE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25970" y="2121408"/>
                <a:ext cx="6402277" cy="4050792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Price of the item follows a distribution D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What if a player deviates to bidding a random sample from price distribution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The probability that he wins is ½ by symmetry of the two distributions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He pays at most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𝐯</m:t>
                                      </m:r>
                                    </m:e>
                                    <m:sub>
                                      <m:r>
                                        <a:rPr lang="en-US" sz="2400" b="1" i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1" i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𝐢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25970" y="2121408"/>
                <a:ext cx="6402277" cy="4050792"/>
              </a:xfrm>
              <a:blipFill rotWithShape="0">
                <a:blip r:embed="rId2"/>
                <a:stretch>
                  <a:fillRect l="-857" t="-1955" r="-1048" b="-10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http://www.bitrebels.com/wp-content/uploads/2012/02/la-sardina-lomo-camera-ki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636" b="90000" l="9906" r="70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91" t="33465" r="23184" b="17067"/>
          <a:stretch/>
        </p:blipFill>
        <p:spPr bwMode="auto">
          <a:xfrm>
            <a:off x="3588799" y="4063011"/>
            <a:ext cx="935589" cy="70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an_dollars.jpg"/>
          <p:cNvPicPr>
            <a:picLocks noChangeAspect="1"/>
          </p:cNvPicPr>
          <p:nvPr/>
        </p:nvPicPr>
        <p:blipFill>
          <a:blip r:embed="rId5" cstate="print"/>
          <a:srcRect r="16091"/>
          <a:stretch>
            <a:fillRect/>
          </a:stretch>
        </p:blipFill>
        <p:spPr>
          <a:xfrm>
            <a:off x="1617098" y="28898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man_dollars.jpg"/>
          <p:cNvPicPr>
            <a:picLocks noChangeAspect="1"/>
          </p:cNvPicPr>
          <p:nvPr/>
        </p:nvPicPr>
        <p:blipFill>
          <a:blip r:embed="rId5" cstate="print"/>
          <a:srcRect r="16091"/>
          <a:stretch>
            <a:fillRect/>
          </a:stretch>
        </p:blipFill>
        <p:spPr>
          <a:xfrm>
            <a:off x="1597353" y="4025700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man_dollars.jpg"/>
          <p:cNvPicPr>
            <a:picLocks noChangeAspect="1"/>
          </p:cNvPicPr>
          <p:nvPr/>
        </p:nvPicPr>
        <p:blipFill>
          <a:blip r:embed="rId5" cstate="print"/>
          <a:srcRect r="16091"/>
          <a:stretch>
            <a:fillRect/>
          </a:stretch>
        </p:blipFill>
        <p:spPr>
          <a:xfrm>
            <a:off x="1645327" y="54173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Callout 7"/>
              <p:cNvSpPr/>
              <p:nvPr/>
            </p:nvSpPr>
            <p:spPr>
              <a:xfrm>
                <a:off x="441644" y="2357906"/>
                <a:ext cx="1337186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val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44" y="2357906"/>
                <a:ext cx="1337186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63853" y="4752823"/>
                <a:ext cx="8670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53" y="4752823"/>
                <a:ext cx="867097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endCxn id="4" idx="1"/>
          </p:cNvCxnSpPr>
          <p:nvPr/>
        </p:nvCxnSpPr>
        <p:spPr>
          <a:xfrm>
            <a:off x="2356560" y="3309241"/>
            <a:ext cx="1232238" cy="1106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52025" y="3245134"/>
                <a:ext cx="467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025" y="3245134"/>
                <a:ext cx="467820" cy="369332"/>
              </a:xfrm>
              <a:prstGeom prst="rect">
                <a:avLst/>
              </a:prstGeom>
              <a:blipFill rotWithShape="0">
                <a:blip r:embed="rId8"/>
                <a:stretch>
                  <a:fillRect r="-80263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Callout 15"/>
              <p:cNvSpPr/>
              <p:nvPr/>
            </p:nvSpPr>
            <p:spPr>
              <a:xfrm>
                <a:off x="392371" y="3500819"/>
                <a:ext cx="1337186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Oval Callou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71" y="3500819"/>
                <a:ext cx="1337186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Callout 16"/>
              <p:cNvSpPr/>
              <p:nvPr/>
            </p:nvSpPr>
            <p:spPr>
              <a:xfrm>
                <a:off x="441644" y="4870393"/>
                <a:ext cx="1337186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Oval Callout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44" y="4870393"/>
                <a:ext cx="1337186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383786" y="4426894"/>
                <a:ext cx="467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786" y="4426894"/>
                <a:ext cx="467820" cy="369332"/>
              </a:xfrm>
              <a:prstGeom prst="rect">
                <a:avLst/>
              </a:prstGeom>
              <a:blipFill rotWithShape="0">
                <a:blip r:embed="rId11"/>
                <a:stretch>
                  <a:fillRect r="-67532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542338" y="5483829"/>
                <a:ext cx="467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338" y="5483829"/>
                <a:ext cx="467820" cy="369332"/>
              </a:xfrm>
              <a:prstGeom prst="rect">
                <a:avLst/>
              </a:prstGeom>
              <a:blipFill rotWithShape="0">
                <a:blip r:embed="rId12"/>
                <a:stretch>
                  <a:fillRect r="-84416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stCxn id="6" idx="6"/>
            <a:endCxn id="4" idx="1"/>
          </p:cNvCxnSpPr>
          <p:nvPr/>
        </p:nvCxnSpPr>
        <p:spPr>
          <a:xfrm flipV="1">
            <a:off x="2393599" y="4416034"/>
            <a:ext cx="1195200" cy="252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6"/>
            <a:endCxn id="4" idx="1"/>
          </p:cNvCxnSpPr>
          <p:nvPr/>
        </p:nvCxnSpPr>
        <p:spPr>
          <a:xfrm flipV="1">
            <a:off x="2441573" y="4416034"/>
            <a:ext cx="1147226" cy="14168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0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/>
      <p:bldP spid="1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Single-item auction BNE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25970" y="2889802"/>
                <a:ext cx="6402277" cy="328239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Same spirit: exists deviations that depend on price distribution 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0" smtClean="0">
                                          <a:latin typeface="Cambria Math" panose="02040503050406030204" pitchFamily="18" charset="0"/>
                                        </a:rPr>
                                        <m:t>𝐛</m:t>
                                      </m:r>
                                    </m:e>
                                    <m:sub>
                                      <m:r>
                                        <a:rPr lang="en-US" b="1" i="0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1" i="0" smtClean="0">
                                          <a:latin typeface="Cambria Math" panose="02040503050406030204" pitchFamily="18" charset="0"/>
                                        </a:rPr>
                                        <m:t>𝐢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0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𝐯</m:t>
                                          </m:r>
                                        </m:e>
                                        <m:sub>
                                          <m:r>
                                            <a:rPr lang="en-US" b="1" i="0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b="1" i="0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𝐢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𝑅𝐸𝑉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𝐯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𝑂𝑃𝑇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𝐯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BNE </a:t>
                </a:r>
                <a:r>
                  <a:rPr lang="en-US" dirty="0" err="1" smtClean="0"/>
                  <a:t>PoA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25970" y="2889802"/>
                <a:ext cx="6402277" cy="3282398"/>
              </a:xfrm>
              <a:blipFill rotWithShape="0">
                <a:blip r:embed="rId2"/>
                <a:stretch>
                  <a:fillRect l="-381" t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http://www.bitrebels.com/wp-content/uploads/2012/02/la-sardina-lomo-camera-ki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636" b="90000" l="9906" r="70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91" t="33465" r="23184" b="17067"/>
          <a:stretch/>
        </p:blipFill>
        <p:spPr bwMode="auto">
          <a:xfrm>
            <a:off x="3588799" y="4063011"/>
            <a:ext cx="935589" cy="70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an_dollars.jpg"/>
          <p:cNvPicPr>
            <a:picLocks noChangeAspect="1"/>
          </p:cNvPicPr>
          <p:nvPr/>
        </p:nvPicPr>
        <p:blipFill>
          <a:blip r:embed="rId5" cstate="print"/>
          <a:srcRect r="16091"/>
          <a:stretch>
            <a:fillRect/>
          </a:stretch>
        </p:blipFill>
        <p:spPr>
          <a:xfrm>
            <a:off x="1617098" y="28898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man_dollars.jpg"/>
          <p:cNvPicPr>
            <a:picLocks noChangeAspect="1"/>
          </p:cNvPicPr>
          <p:nvPr/>
        </p:nvPicPr>
        <p:blipFill>
          <a:blip r:embed="rId5" cstate="print"/>
          <a:srcRect r="16091"/>
          <a:stretch>
            <a:fillRect/>
          </a:stretch>
        </p:blipFill>
        <p:spPr>
          <a:xfrm>
            <a:off x="1597353" y="4025700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man_dollars.jpg"/>
          <p:cNvPicPr>
            <a:picLocks noChangeAspect="1"/>
          </p:cNvPicPr>
          <p:nvPr/>
        </p:nvPicPr>
        <p:blipFill>
          <a:blip r:embed="rId5" cstate="print"/>
          <a:srcRect r="16091"/>
          <a:stretch>
            <a:fillRect/>
          </a:stretch>
        </p:blipFill>
        <p:spPr>
          <a:xfrm>
            <a:off x="1645327" y="54173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Callout 7"/>
              <p:cNvSpPr/>
              <p:nvPr/>
            </p:nvSpPr>
            <p:spPr>
              <a:xfrm>
                <a:off x="441644" y="2357906"/>
                <a:ext cx="1337186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val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44" y="2357906"/>
                <a:ext cx="1337186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63853" y="4752823"/>
                <a:ext cx="849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53" y="4752823"/>
                <a:ext cx="849848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endCxn id="4" idx="1"/>
          </p:cNvCxnSpPr>
          <p:nvPr/>
        </p:nvCxnSpPr>
        <p:spPr>
          <a:xfrm>
            <a:off x="2356560" y="3309241"/>
            <a:ext cx="1232238" cy="1106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52025" y="3245134"/>
                <a:ext cx="467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025" y="3245134"/>
                <a:ext cx="467820" cy="369332"/>
              </a:xfrm>
              <a:prstGeom prst="rect">
                <a:avLst/>
              </a:prstGeom>
              <a:blipFill rotWithShape="0">
                <a:blip r:embed="rId8"/>
                <a:stretch>
                  <a:fillRect r="-80263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Callout 15"/>
              <p:cNvSpPr/>
              <p:nvPr/>
            </p:nvSpPr>
            <p:spPr>
              <a:xfrm>
                <a:off x="392371" y="3500819"/>
                <a:ext cx="1337186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Oval Callou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71" y="3500819"/>
                <a:ext cx="1337186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Callout 16"/>
              <p:cNvSpPr/>
              <p:nvPr/>
            </p:nvSpPr>
            <p:spPr>
              <a:xfrm>
                <a:off x="441644" y="4870393"/>
                <a:ext cx="1337186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Oval Callout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44" y="4870393"/>
                <a:ext cx="1337186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383786" y="4426894"/>
                <a:ext cx="467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786" y="4426894"/>
                <a:ext cx="467820" cy="369332"/>
              </a:xfrm>
              <a:prstGeom prst="rect">
                <a:avLst/>
              </a:prstGeom>
              <a:blipFill rotWithShape="0">
                <a:blip r:embed="rId11"/>
                <a:stretch>
                  <a:fillRect r="-67532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542338" y="5483829"/>
                <a:ext cx="467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338" y="5483829"/>
                <a:ext cx="467820" cy="369332"/>
              </a:xfrm>
              <a:prstGeom prst="rect">
                <a:avLst/>
              </a:prstGeom>
              <a:blipFill rotWithShape="0">
                <a:blip r:embed="rId12"/>
                <a:stretch>
                  <a:fillRect r="-84416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stCxn id="6" idx="6"/>
            <a:endCxn id="4" idx="1"/>
          </p:cNvCxnSpPr>
          <p:nvPr/>
        </p:nvCxnSpPr>
        <p:spPr>
          <a:xfrm flipV="1">
            <a:off x="2393599" y="4416034"/>
            <a:ext cx="1195200" cy="252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6"/>
            <a:endCxn id="4" idx="1"/>
          </p:cNvCxnSpPr>
          <p:nvPr/>
        </p:nvCxnSpPr>
        <p:spPr>
          <a:xfrm flipV="1">
            <a:off x="2441573" y="4416034"/>
            <a:ext cx="1147226" cy="14168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15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Extension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6711696" cy="433425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Target setting.</a:t>
            </a:r>
            <a:r>
              <a:rPr lang="en-US" sz="2400" dirty="0" smtClean="0"/>
              <a:t> First Price Bayes-Nash Equilibrium with asymmetric correlated values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070C0"/>
                </a:solidFill>
              </a:rPr>
              <a:t>Simple setting.</a:t>
            </a:r>
            <a:r>
              <a:rPr lang="en-US" sz="2400" dirty="0" smtClean="0"/>
              <a:t> Complete information Pure Nash Equilibrium</a:t>
            </a:r>
          </a:p>
          <a:p>
            <a:endParaRPr lang="en-US" sz="2400" dirty="0"/>
          </a:p>
          <a:p>
            <a:r>
              <a:rPr lang="en-US" sz="2400" b="1" dirty="0" err="1" smtClean="0">
                <a:solidFill>
                  <a:srgbClr val="C00000"/>
                </a:solidFill>
              </a:rPr>
              <a:t>Thm</a:t>
            </a:r>
            <a:r>
              <a:rPr lang="en-US" sz="2400" b="1" dirty="0" smtClean="0">
                <a:solidFill>
                  <a:srgbClr val="C00000"/>
                </a:solidFill>
              </a:rPr>
              <a:t>.</a:t>
            </a:r>
            <a:r>
              <a:rPr lang="en-US" sz="2400" dirty="0" smtClean="0"/>
              <a:t> If proof of PNE </a:t>
            </a:r>
            <a:r>
              <a:rPr lang="en-US" sz="2400" dirty="0" err="1" smtClean="0"/>
              <a:t>PoA</a:t>
            </a:r>
            <a:r>
              <a:rPr lang="en-US" sz="2400" dirty="0" smtClean="0"/>
              <a:t> based on own-value based deviation argument then </a:t>
            </a:r>
            <a:r>
              <a:rPr lang="en-US" sz="2400" dirty="0" err="1" smtClean="0"/>
              <a:t>PoA</a:t>
            </a:r>
            <a:r>
              <a:rPr lang="en-US" sz="2400" dirty="0" smtClean="0"/>
              <a:t> of BNE also good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Complete info </a:t>
            </a:r>
            <a:r>
              <a:rPr lang="en-US" sz="2400" dirty="0"/>
              <a:t>PNE </a:t>
            </a:r>
            <a:r>
              <a:rPr lang="en-US" sz="2400" dirty="0" smtClean="0"/>
              <a:t>to BNE with correlated values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22208" y="4495800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References:</a:t>
            </a:r>
          </a:p>
          <a:p>
            <a:r>
              <a:rPr lang="en-US" dirty="0" err="1" smtClean="0"/>
              <a:t>Roughgarden</a:t>
            </a:r>
            <a:r>
              <a:rPr lang="en-US" dirty="0"/>
              <a:t> </a:t>
            </a:r>
            <a:r>
              <a:rPr lang="en-US" dirty="0" smtClean="0"/>
              <a:t>STOC’09</a:t>
            </a:r>
          </a:p>
          <a:p>
            <a:r>
              <a:rPr lang="en-US" b="1" dirty="0" err="1" smtClean="0"/>
              <a:t>Lucier</a:t>
            </a:r>
            <a:r>
              <a:rPr lang="en-US" b="1" dirty="0" smtClean="0"/>
              <a:t>, </a:t>
            </a:r>
            <a:r>
              <a:rPr lang="en-US" b="1" dirty="0" err="1" smtClean="0"/>
              <a:t>Paes</a:t>
            </a:r>
            <a:r>
              <a:rPr lang="en-US" b="1" dirty="0" smtClean="0"/>
              <a:t> </a:t>
            </a:r>
            <a:r>
              <a:rPr lang="en-US" b="1" dirty="0" err="1" smtClean="0"/>
              <a:t>Leme</a:t>
            </a:r>
            <a:r>
              <a:rPr lang="en-US" b="1" dirty="0" smtClean="0"/>
              <a:t> EC’11</a:t>
            </a:r>
          </a:p>
          <a:p>
            <a:r>
              <a:rPr lang="en-US" dirty="0" err="1" smtClean="0"/>
              <a:t>Roughgarden</a:t>
            </a:r>
            <a:r>
              <a:rPr lang="en-US" dirty="0" smtClean="0"/>
              <a:t> EC’12</a:t>
            </a:r>
          </a:p>
          <a:p>
            <a:r>
              <a:rPr lang="en-US" dirty="0" smtClean="0"/>
              <a:t>Syrgkanis ‘12</a:t>
            </a:r>
          </a:p>
          <a:p>
            <a:r>
              <a:rPr lang="en-US" dirty="0" smtClean="0"/>
              <a:t>Syrgkanis, </a:t>
            </a:r>
            <a:r>
              <a:rPr lang="en-US" dirty="0" err="1" smtClean="0"/>
              <a:t>Tardos</a:t>
            </a:r>
            <a:r>
              <a:rPr lang="en-US" dirty="0" smtClean="0"/>
              <a:t> STOC’13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03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buy </a:t>
            </a:r>
            <a:r>
              <a:rPr lang="en-US" dirty="0" smtClean="0"/>
              <a:t>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orrelated </a:t>
            </a:r>
            <a:r>
              <a:rPr lang="en-US" dirty="0"/>
              <a:t>deviating strategies across multiple </a:t>
            </a:r>
            <a:r>
              <a:rPr lang="en-US" dirty="0" smtClean="0"/>
              <a:t>auctions</a:t>
            </a:r>
          </a:p>
          <a:p>
            <a:r>
              <a:rPr lang="en-US" dirty="0" smtClean="0"/>
              <a:t>Decomposition of deviation analysis to separate deviations imposes independent randomness</a:t>
            </a:r>
            <a:endParaRPr lang="en-US" dirty="0"/>
          </a:p>
        </p:txBody>
      </p:sp>
      <p:pic>
        <p:nvPicPr>
          <p:cNvPr id="4" name="Picture 2" descr="http://www.esquire.com/cm/esquire/images/r8/esq-lomo-fred-perry-collaboration-030912-x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075" y="3740902"/>
            <a:ext cx="935589" cy="62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bitrebels.com/wp-content/uploads/2012/02/la-sardina-lomo-camera-ki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636" b="90000" l="9906" r="70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91" t="33465" r="23184" b="17067"/>
          <a:stretch/>
        </p:blipFill>
        <p:spPr bwMode="auto">
          <a:xfrm>
            <a:off x="6718075" y="4616413"/>
            <a:ext cx="935589" cy="70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us.123rf.com/400wm/400/400/dmiskv/dmiskv1210/dmiskv121000299/15860691-gavel--hammer-of-judge-or-auctione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750" b="90000" l="6000" r="90000">
                        <a14:foregroundMark x1="20750" y1="24000" x2="6500" y2="46000"/>
                        <a14:foregroundMark x1="13500" y1="35500" x2="17750" y2="38250"/>
                        <a14:foregroundMark x1="14750" y1="50000" x2="14750" y2="50000"/>
                        <a14:foregroundMark x1="14000" y1="46500" x2="14000" y2="46500"/>
                        <a14:foregroundMark x1="16750" y1="43250" x2="16750" y2="43250"/>
                        <a14:foregroundMark x1="15750" y1="40500" x2="15750" y2="40500"/>
                        <a14:foregroundMark x1="19500" y1="37750" x2="19500" y2="37750"/>
                        <a14:foregroundMark x1="23500" y1="32500" x2="23500" y2="32500"/>
                        <a14:foregroundMark x1="25500" y1="27000" x2="25500" y2="27000"/>
                        <a14:foregroundMark x1="20750" y1="33500" x2="20750" y2="33500"/>
                        <a14:foregroundMark x1="39250" y1="52000" x2="39250" y2="52000"/>
                        <a14:foregroundMark x1="31750" y1="49750" x2="31750" y2="49750"/>
                        <a14:foregroundMark x1="26750" y1="46000" x2="26750" y2="46000"/>
                        <a14:foregroundMark x1="43750" y1="58000" x2="43750" y2="58000"/>
                        <a14:foregroundMark x1="47500" y1="58000" x2="47500" y2="5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790" y="3490134"/>
            <a:ext cx="1126279" cy="112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an_dollars.jpg"/>
          <p:cNvPicPr>
            <a:picLocks noChangeAspect="1"/>
          </p:cNvPicPr>
          <p:nvPr/>
        </p:nvPicPr>
        <p:blipFill>
          <a:blip r:embed="rId8" cstate="print"/>
          <a:srcRect r="16091"/>
          <a:stretch>
            <a:fillRect/>
          </a:stretch>
        </p:blipFill>
        <p:spPr>
          <a:xfrm>
            <a:off x="2304013" y="3443204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man_dollars.jpg"/>
          <p:cNvPicPr>
            <a:picLocks noChangeAspect="1"/>
          </p:cNvPicPr>
          <p:nvPr/>
        </p:nvPicPr>
        <p:blipFill>
          <a:blip r:embed="rId8" cstate="print"/>
          <a:srcRect r="16091"/>
          <a:stretch>
            <a:fillRect/>
          </a:stretch>
        </p:blipFill>
        <p:spPr>
          <a:xfrm>
            <a:off x="2284268" y="45791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man_dollars.jpg"/>
          <p:cNvPicPr>
            <a:picLocks noChangeAspect="1"/>
          </p:cNvPicPr>
          <p:nvPr/>
        </p:nvPicPr>
        <p:blipFill>
          <a:blip r:embed="rId8" cstate="print"/>
          <a:srcRect r="16091"/>
          <a:stretch>
            <a:fillRect/>
          </a:stretch>
        </p:blipFill>
        <p:spPr>
          <a:xfrm>
            <a:off x="2362200" y="59507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05000" y="3674087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674087"/>
                <a:ext cx="377026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30713" y="4869102"/>
                <a:ext cx="3298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713" y="4869102"/>
                <a:ext cx="329834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85401" y="6181585"/>
                <a:ext cx="3858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401" y="6181585"/>
                <a:ext cx="385810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6" descr="http://www.cupcakebusinesscards.com/i/golden_retro_camera_rectangular_stickers-p217876709021603659wqhjw_315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3810" b="89524" l="3810" r="949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501" y="5564667"/>
            <a:ext cx="812734" cy="81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us.123rf.com/400wm/400/400/dmiskv/dmiskv1210/dmiskv121000299/15860691-gavel--hammer-of-judge-or-auctione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750" b="90000" l="6000" r="90000">
                        <a14:foregroundMark x1="20750" y1="24000" x2="6500" y2="46000"/>
                        <a14:foregroundMark x1="13500" y1="35500" x2="17750" y2="38250"/>
                        <a14:foregroundMark x1="14750" y1="50000" x2="14750" y2="50000"/>
                        <a14:foregroundMark x1="14000" y1="46500" x2="14000" y2="46500"/>
                        <a14:foregroundMark x1="16750" y1="43250" x2="16750" y2="43250"/>
                        <a14:foregroundMark x1="15750" y1="40500" x2="15750" y2="40500"/>
                        <a14:foregroundMark x1="19500" y1="37750" x2="19500" y2="37750"/>
                        <a14:foregroundMark x1="23500" y1="32500" x2="23500" y2="32500"/>
                        <a14:foregroundMark x1="25500" y1="27000" x2="25500" y2="27000"/>
                        <a14:foregroundMark x1="20750" y1="33500" x2="20750" y2="33500"/>
                        <a14:foregroundMark x1="39250" y1="52000" x2="39250" y2="52000"/>
                        <a14:foregroundMark x1="31750" y1="49750" x2="31750" y2="49750"/>
                        <a14:foregroundMark x1="26750" y1="46000" x2="26750" y2="46000"/>
                        <a14:foregroundMark x1="43750" y1="58000" x2="43750" y2="58000"/>
                        <a14:foregroundMark x1="47500" y1="58000" x2="47500" y2="5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790" y="4363468"/>
            <a:ext cx="1126279" cy="112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us.123rf.com/400wm/400/400/dmiskv/dmiskv1210/dmiskv121000299/15860691-gavel--hammer-of-judge-or-auctione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750" b="90000" l="6000" r="90000">
                        <a14:foregroundMark x1="20750" y1="24000" x2="6500" y2="46000"/>
                        <a14:foregroundMark x1="13500" y1="35500" x2="17750" y2="38250"/>
                        <a14:foregroundMark x1="14750" y1="50000" x2="14750" y2="50000"/>
                        <a14:foregroundMark x1="14000" y1="46500" x2="14000" y2="46500"/>
                        <a14:foregroundMark x1="16750" y1="43250" x2="16750" y2="43250"/>
                        <a14:foregroundMark x1="15750" y1="40500" x2="15750" y2="40500"/>
                        <a14:foregroundMark x1="19500" y1="37750" x2="19500" y2="37750"/>
                        <a14:foregroundMark x1="23500" y1="32500" x2="23500" y2="32500"/>
                        <a14:foregroundMark x1="25500" y1="27000" x2="25500" y2="27000"/>
                        <a14:foregroundMark x1="20750" y1="33500" x2="20750" y2="33500"/>
                        <a14:foregroundMark x1="39250" y1="52000" x2="39250" y2="52000"/>
                        <a14:foregroundMark x1="31750" y1="49750" x2="31750" y2="49750"/>
                        <a14:foregroundMark x1="26750" y1="46000" x2="26750" y2="46000"/>
                        <a14:foregroundMark x1="43750" y1="58000" x2="43750" y2="58000"/>
                        <a14:foregroundMark x1="47500" y1="58000" x2="47500" y2="5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676" y="5322458"/>
            <a:ext cx="1126279" cy="112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>
            <a:stCxn id="8" idx="6"/>
            <a:endCxn id="4" idx="1"/>
          </p:cNvCxnSpPr>
          <p:nvPr/>
        </p:nvCxnSpPr>
        <p:spPr>
          <a:xfrm flipV="1">
            <a:off x="3080514" y="4053273"/>
            <a:ext cx="3637560" cy="941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6"/>
            <a:endCxn id="5" idx="1"/>
          </p:cNvCxnSpPr>
          <p:nvPr/>
        </p:nvCxnSpPr>
        <p:spPr>
          <a:xfrm flipV="1">
            <a:off x="3080514" y="4969435"/>
            <a:ext cx="3637560" cy="25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780344" y="4032413"/>
                <a:ext cx="1084912" cy="369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344" y="4032413"/>
                <a:ext cx="1084912" cy="369588"/>
              </a:xfrm>
              <a:prstGeom prst="rect">
                <a:avLst/>
              </a:prstGeom>
              <a:blipFill rotWithShape="0">
                <a:blip r:embed="rId1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505995" y="4600511"/>
                <a:ext cx="1090234" cy="369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995" y="4600511"/>
                <a:ext cx="1090234" cy="369588"/>
              </a:xfrm>
              <a:prstGeom prst="rect">
                <a:avLst/>
              </a:prstGeom>
              <a:blipFill rotWithShape="0">
                <a:blip r:embed="rId1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83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buy </a:t>
            </a:r>
            <a:r>
              <a:rPr lang="en-US" dirty="0" smtClean="0"/>
              <a:t>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Correlation can achieve higher deviating utility</a:t>
            </a:r>
            <a:endParaRPr lang="en-US" dirty="0"/>
          </a:p>
        </p:txBody>
      </p:sp>
      <p:pic>
        <p:nvPicPr>
          <p:cNvPr id="4" name="Picture 2" descr="http://www.esquire.com/cm/esquire/images/r8/esq-lomo-fred-perry-collaboration-030912-x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075" y="3359902"/>
            <a:ext cx="935589" cy="62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bitrebels.com/wp-content/uploads/2012/02/la-sardina-lomo-camera-ki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636" b="90000" l="9906" r="70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91" t="33465" r="23184" b="17067"/>
          <a:stretch/>
        </p:blipFill>
        <p:spPr bwMode="auto">
          <a:xfrm>
            <a:off x="6718075" y="4235413"/>
            <a:ext cx="935589" cy="70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an_dollars.jpg"/>
          <p:cNvPicPr>
            <a:picLocks noChangeAspect="1"/>
          </p:cNvPicPr>
          <p:nvPr/>
        </p:nvPicPr>
        <p:blipFill>
          <a:blip r:embed="rId6" cstate="print"/>
          <a:srcRect r="16091"/>
          <a:stretch>
            <a:fillRect/>
          </a:stretch>
        </p:blipFill>
        <p:spPr>
          <a:xfrm>
            <a:off x="2304013" y="3062204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man_dollars.jpg"/>
          <p:cNvPicPr>
            <a:picLocks noChangeAspect="1"/>
          </p:cNvPicPr>
          <p:nvPr/>
        </p:nvPicPr>
        <p:blipFill>
          <a:blip r:embed="rId6" cstate="print"/>
          <a:srcRect r="16091"/>
          <a:stretch>
            <a:fillRect/>
          </a:stretch>
        </p:blipFill>
        <p:spPr>
          <a:xfrm>
            <a:off x="2284268" y="41981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man_dollars.jpg"/>
          <p:cNvPicPr>
            <a:picLocks noChangeAspect="1"/>
          </p:cNvPicPr>
          <p:nvPr/>
        </p:nvPicPr>
        <p:blipFill>
          <a:blip r:embed="rId6" cstate="print"/>
          <a:srcRect r="16091"/>
          <a:stretch>
            <a:fillRect/>
          </a:stretch>
        </p:blipFill>
        <p:spPr>
          <a:xfrm>
            <a:off x="2362200" y="55697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05000" y="3293087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293087"/>
                <a:ext cx="37702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30713" y="4488102"/>
                <a:ext cx="3298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713" y="4488102"/>
                <a:ext cx="32983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85401" y="5800585"/>
                <a:ext cx="3858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401" y="5800585"/>
                <a:ext cx="38581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6" descr="http://www.cupcakebusinesscards.com/i/golden_retro_camera_rectangular_stickers-p217876709021603659wqhjw_31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3810" b="89524" l="3810" r="949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501" y="5183667"/>
            <a:ext cx="812734" cy="81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V="1">
            <a:off x="4053617" y="3764724"/>
            <a:ext cx="2817593" cy="9806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073362" y="4680887"/>
            <a:ext cx="2797848" cy="645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884183" y="3911000"/>
                <a:ext cx="542777" cy="369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183" y="3911000"/>
                <a:ext cx="542777" cy="369588"/>
              </a:xfrm>
              <a:prstGeom prst="rect">
                <a:avLst/>
              </a:prstGeom>
              <a:blipFill rotWithShape="0"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532459" y="4349655"/>
                <a:ext cx="542776" cy="369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459" y="4349655"/>
                <a:ext cx="542776" cy="369588"/>
              </a:xfrm>
              <a:prstGeom prst="rect">
                <a:avLst/>
              </a:prstGeom>
              <a:blipFill rotWithShape="0">
                <a:blip r:embed="rId1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84344" y="4903192"/>
                <a:ext cx="28355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latin typeface="Cambria Math" panose="02040503050406030204" pitchFamily="18" charset="0"/>
                  </a:rPr>
                  <a:t>Sub-additive valuations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344" y="4903192"/>
                <a:ext cx="2835584" cy="646331"/>
              </a:xfrm>
              <a:prstGeom prst="rect">
                <a:avLst/>
              </a:prstGeom>
              <a:blipFill rotWithShape="0">
                <a:blip r:embed="rId14"/>
                <a:stretch>
                  <a:fillRect t="-5660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103209" y="3477753"/>
                <a:ext cx="4782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3209" y="3477753"/>
                <a:ext cx="478271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103210" y="4488102"/>
                <a:ext cx="4835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3210" y="4488102"/>
                <a:ext cx="483594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Brace 26"/>
          <p:cNvSpPr/>
          <p:nvPr/>
        </p:nvSpPr>
        <p:spPr>
          <a:xfrm>
            <a:off x="8684025" y="3359903"/>
            <a:ext cx="408429" cy="16692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187576" y="4009886"/>
                <a:ext cx="6546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7576" y="4009886"/>
                <a:ext cx="654666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ounded Rectangle 36"/>
          <p:cNvSpPr/>
          <p:nvPr/>
        </p:nvSpPr>
        <p:spPr>
          <a:xfrm>
            <a:off x="6459268" y="3114763"/>
            <a:ext cx="1442303" cy="1914437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653664" y="2739801"/>
                <a:ext cx="3847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664" y="2739801"/>
                <a:ext cx="384721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154288" y="4528344"/>
                <a:ext cx="946156" cy="369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288" y="4528344"/>
                <a:ext cx="946156" cy="369588"/>
              </a:xfrm>
              <a:prstGeom prst="rect">
                <a:avLst/>
              </a:prstGeom>
              <a:blipFill rotWithShape="0">
                <a:blip r:embed="rId1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25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buy </a:t>
            </a:r>
            <a:r>
              <a:rPr lang="en-US" dirty="0" smtClean="0"/>
              <a:t>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48472"/>
            <a:ext cx="10058400" cy="4050792"/>
          </a:xfrm>
        </p:spPr>
        <p:txBody>
          <a:bodyPr/>
          <a:lstStyle/>
          <a:p>
            <a:r>
              <a:rPr lang="en-US" dirty="0" smtClean="0"/>
              <a:t>Correlation can achieve higher deviating utility</a:t>
            </a:r>
            <a:endParaRPr lang="en-US" dirty="0"/>
          </a:p>
        </p:txBody>
      </p:sp>
      <p:pic>
        <p:nvPicPr>
          <p:cNvPr id="4" name="Picture 2" descr="http://www.esquire.com/cm/esquire/images/r8/esq-lomo-fred-perry-collaboration-030912-x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292" y="3058501"/>
            <a:ext cx="935589" cy="62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bitrebels.com/wp-content/uploads/2012/02/la-sardina-lomo-camera-ki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636" b="90000" l="9906" r="70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91" t="33465" r="23184" b="17067"/>
          <a:stretch/>
        </p:blipFill>
        <p:spPr bwMode="auto">
          <a:xfrm>
            <a:off x="4653292" y="3934012"/>
            <a:ext cx="935589" cy="70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an_dollars.jpg"/>
          <p:cNvPicPr>
            <a:picLocks noChangeAspect="1"/>
          </p:cNvPicPr>
          <p:nvPr/>
        </p:nvPicPr>
        <p:blipFill>
          <a:blip r:embed="rId6" cstate="print"/>
          <a:srcRect r="16091"/>
          <a:stretch>
            <a:fillRect/>
          </a:stretch>
        </p:blipFill>
        <p:spPr>
          <a:xfrm>
            <a:off x="1143000" y="2760803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man_dollars.jpg"/>
          <p:cNvPicPr>
            <a:picLocks noChangeAspect="1"/>
          </p:cNvPicPr>
          <p:nvPr/>
        </p:nvPicPr>
        <p:blipFill>
          <a:blip r:embed="rId6" cstate="print"/>
          <a:srcRect r="16091"/>
          <a:stretch>
            <a:fillRect/>
          </a:stretch>
        </p:blipFill>
        <p:spPr>
          <a:xfrm>
            <a:off x="1123255" y="3896701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man_dollars.jpg"/>
          <p:cNvPicPr>
            <a:picLocks noChangeAspect="1"/>
          </p:cNvPicPr>
          <p:nvPr/>
        </p:nvPicPr>
        <p:blipFill>
          <a:blip r:embed="rId6" cstate="print"/>
          <a:srcRect r="16091"/>
          <a:stretch>
            <a:fillRect/>
          </a:stretch>
        </p:blipFill>
        <p:spPr>
          <a:xfrm>
            <a:off x="1201187" y="5268301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43987" y="2991686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87" y="2991686"/>
                <a:ext cx="37702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9700" y="4186701"/>
                <a:ext cx="3298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700" y="4186701"/>
                <a:ext cx="32983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24388" y="5499184"/>
                <a:ext cx="3858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88" y="5499184"/>
                <a:ext cx="38581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6" descr="http://www.cupcakebusinesscards.com/i/golden_retro_camera_rectangular_stickers-p217876709021603659wqhjw_31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3810" b="89524" l="3810" r="949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718" y="4882266"/>
            <a:ext cx="812734" cy="81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V="1">
            <a:off x="2892604" y="3375763"/>
            <a:ext cx="1822114" cy="10682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912349" y="4387395"/>
            <a:ext cx="1802369" cy="565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085894" y="3725210"/>
                <a:ext cx="478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894" y="3725210"/>
                <a:ext cx="478143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720162" y="4088091"/>
                <a:ext cx="4834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162" y="4088091"/>
                <a:ext cx="483466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3331" y="4601791"/>
                <a:ext cx="28355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latin typeface="Cambria Math" panose="02040503050406030204" pitchFamily="18" charset="0"/>
                  </a:rPr>
                  <a:t>Sub-additive valuations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31" y="4601791"/>
                <a:ext cx="2835584" cy="646331"/>
              </a:xfrm>
              <a:prstGeom prst="rect">
                <a:avLst/>
              </a:prstGeom>
              <a:blipFill rotWithShape="0">
                <a:blip r:embed="rId14"/>
                <a:stretch>
                  <a:fillRect t="-6604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038426" y="3176352"/>
                <a:ext cx="4813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426" y="3176352"/>
                <a:ext cx="481350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038427" y="4186701"/>
                <a:ext cx="486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427" y="4186701"/>
                <a:ext cx="486672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Brace 26"/>
          <p:cNvSpPr/>
          <p:nvPr/>
        </p:nvSpPr>
        <p:spPr>
          <a:xfrm>
            <a:off x="6259030" y="3058502"/>
            <a:ext cx="408429" cy="16692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638285" y="3708485"/>
                <a:ext cx="6546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285" y="3708485"/>
                <a:ext cx="654666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ounded Rectangle 36"/>
          <p:cNvSpPr/>
          <p:nvPr/>
        </p:nvSpPr>
        <p:spPr>
          <a:xfrm>
            <a:off x="4394485" y="2813362"/>
            <a:ext cx="1442303" cy="1914437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588881" y="2438400"/>
                <a:ext cx="3847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881" y="2438400"/>
                <a:ext cx="384721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993275" y="4226943"/>
                <a:ext cx="9175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275" y="4226943"/>
                <a:ext cx="917559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89701" y="1976568"/>
                <a:ext cx="4711167" cy="420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0" i="0" dirty="0" smtClean="0">
                    <a:latin typeface="Cambria Math" panose="02040503050406030204" pitchFamily="18" charset="0"/>
                  </a:rPr>
                  <a:t>Draw bid from price distribution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b="0" i="0" dirty="0" smtClean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 smtClean="0">
                    <a:latin typeface="Cambria Math" panose="02040503050406030204" pitchFamily="18" charset="0"/>
                  </a:rPr>
                  <a:t>: set of won items with bid vector b and price vector p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b="0" dirty="0" smtClean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Cambria Math" panose="02040503050406030204" pitchFamily="18" charset="0"/>
                  </a:rPr>
                  <a:t>Either I win or price wins:</a:t>
                </a:r>
                <a:endParaRPr lang="en-US" sz="2400" b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b="0" dirty="0" smtClean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 smtClean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Cambria Math" panose="02040503050406030204" pitchFamily="18" charset="0"/>
                  </a:rPr>
                  <a:t>By symmetry: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400" b="0" dirty="0" smtClean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701" y="1976568"/>
                <a:ext cx="4711167" cy="4202497"/>
              </a:xfrm>
              <a:prstGeom prst="rect">
                <a:avLst/>
              </a:prstGeom>
              <a:blipFill rotWithShape="0">
                <a:blip r:embed="rId20"/>
                <a:stretch>
                  <a:fillRect l="-1682" t="-1159" r="-2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5224" y="6150822"/>
                <a:ext cx="10472034" cy="6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Cambria Math" panose="02040503050406030204" pitchFamily="18" charset="0"/>
                  </a:rPr>
                  <a:t>Value collected: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24" y="6150822"/>
                <a:ext cx="10472034" cy="613886"/>
              </a:xfrm>
              <a:prstGeom prst="rect">
                <a:avLst/>
              </a:prstGeom>
              <a:blipFill rotWithShape="0">
                <a:blip r:embed="rId21"/>
                <a:stretch>
                  <a:fillRect l="-757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32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Direct </a:t>
            </a:r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77291"/>
            <a:ext cx="6711696" cy="5960618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Drawing deviation from price distribution!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 smtClean="0"/>
              <a:t>Buys correlation across auctions</a:t>
            </a:r>
          </a:p>
          <a:p>
            <a:endParaRPr lang="en-US" sz="2800" dirty="0"/>
          </a:p>
          <a:p>
            <a:r>
              <a:rPr lang="en-US" sz="2800" dirty="0" smtClean="0"/>
              <a:t>Better bounds beyond </a:t>
            </a:r>
            <a:r>
              <a:rPr lang="en-US" sz="2800" dirty="0" err="1" smtClean="0"/>
              <a:t>submodular</a:t>
            </a: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Arguing about distributions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04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Price Payment Rules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40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://www.esquire.com/cm/esquire/images/r8/esq-lomo-fred-perry-collaboration-030912-x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983" y="3383943"/>
            <a:ext cx="1400260" cy="93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84632"/>
            <a:ext cx="7772400" cy="889594"/>
          </a:xfrm>
        </p:spPr>
        <p:txBody>
          <a:bodyPr>
            <a:normAutofit/>
          </a:bodyPr>
          <a:lstStyle/>
          <a:p>
            <a:r>
              <a:rPr lang="en-US" dirty="0" smtClean="0"/>
              <a:t>Second price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14182" y="1374226"/>
                <a:ext cx="8229600" cy="518160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None/>
                </a:pPr>
                <a:r>
                  <a:rPr lang="en-US" sz="2800" dirty="0"/>
                  <a:t>Vickrey Auction  - Truthful, efficient, simple</a:t>
                </a:r>
              </a:p>
              <a:p>
                <a:pPr>
                  <a:buNone/>
                </a:pPr>
                <a:r>
                  <a:rPr lang="en-US" sz="2800" dirty="0"/>
                  <a:t>(second price)</a:t>
                </a:r>
              </a:p>
              <a:p>
                <a:pPr>
                  <a:buNone/>
                </a:pPr>
                <a:endParaRPr lang="en-US" sz="2800" dirty="0"/>
              </a:p>
              <a:p>
                <a:pPr>
                  <a:buNone/>
                </a:pPr>
                <a:r>
                  <a:rPr lang="en-US" sz="2800" dirty="0"/>
                  <a:t>		</a:t>
                </a:r>
                <a:endParaRPr lang="en-US" sz="3000" dirty="0"/>
              </a:p>
              <a:p>
                <a:pPr>
                  <a:buNone/>
                </a:pPr>
                <a:endParaRPr lang="en-US" sz="3000" dirty="0"/>
              </a:p>
              <a:p>
                <a:pPr>
                  <a:buNone/>
                </a:pPr>
                <a:endParaRPr lang="en-US" dirty="0"/>
              </a:p>
              <a:p>
                <a:pPr lvl="2">
                  <a:buNone/>
                </a:pPr>
                <a:endParaRPr lang="en-US" sz="2800" dirty="0"/>
              </a:p>
              <a:p>
                <a:pPr lvl="2">
                  <a:buNone/>
                </a:pPr>
                <a:r>
                  <a:rPr lang="en-US" sz="2800" dirty="0"/>
                  <a:t>                 but has many bad Nash </a:t>
                </a:r>
                <a:r>
                  <a:rPr lang="en-US" sz="2800" dirty="0" err="1"/>
                  <a:t>equilibria</a:t>
                </a:r>
                <a:endParaRPr lang="en-US" sz="2800" dirty="0"/>
              </a:p>
              <a:p>
                <a:pPr>
                  <a:buNone/>
                </a:pPr>
                <a:r>
                  <a:rPr lang="en-US" sz="1900" dirty="0"/>
                  <a:t> 	</a:t>
                </a:r>
              </a:p>
              <a:p>
                <a:pPr>
                  <a:buNone/>
                </a:pPr>
                <a:r>
                  <a:rPr lang="en-US" sz="2800" dirty="0"/>
                  <a:t>Assume bid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≤</m:t>
                    </m:r>
                  </m:oMath>
                </a14:m>
                <a:r>
                  <a:rPr lang="en-US" sz="2800" dirty="0"/>
                  <a:t> value (no overbidding)</a:t>
                </a:r>
              </a:p>
              <a:p>
                <a:pPr>
                  <a:buNone/>
                </a:pPr>
                <a:r>
                  <a:rPr lang="en-US" sz="3000" dirty="0" smtClean="0">
                    <a:solidFill>
                      <a:srgbClr val="C00000"/>
                    </a:solidFill>
                  </a:rPr>
                  <a:t>Theorem.</a:t>
                </a:r>
                <a:r>
                  <a:rPr lang="en-US" sz="3000" dirty="0" smtClean="0"/>
                  <a:t> </a:t>
                </a:r>
                <a:r>
                  <a:rPr lang="en-US" sz="3000" dirty="0"/>
                  <a:t>A</a:t>
                </a:r>
                <a:r>
                  <a:rPr lang="en-US" sz="3000" dirty="0" smtClean="0"/>
                  <a:t>ll </a:t>
                </a:r>
                <a:r>
                  <a:rPr lang="en-US" sz="3000" dirty="0"/>
                  <a:t>Nash </a:t>
                </a:r>
                <a:r>
                  <a:rPr lang="en-US" sz="3000" dirty="0" err="1"/>
                  <a:t>equilibria</a:t>
                </a:r>
                <a:r>
                  <a:rPr lang="en-US" sz="3000" dirty="0"/>
                  <a:t> efficient. highest value wins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4182" y="1374226"/>
                <a:ext cx="8229600" cy="5181600"/>
              </a:xfrm>
              <a:blipFill rotWithShape="0">
                <a:blip r:embed="rId4"/>
                <a:stretch>
                  <a:fillRect l="-1481" t="-2588" r="-1556" b="-2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286000" y="2628900"/>
            <a:ext cx="6096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$2</a:t>
            </a:r>
            <a:endParaRPr lang="en-US" baseline="-25000" dirty="0"/>
          </a:p>
        </p:txBody>
      </p:sp>
      <p:sp>
        <p:nvSpPr>
          <p:cNvPr id="6" name="Rectangle 5"/>
          <p:cNvSpPr/>
          <p:nvPr/>
        </p:nvSpPr>
        <p:spPr>
          <a:xfrm>
            <a:off x="3429000" y="2628900"/>
            <a:ext cx="6096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$5</a:t>
            </a:r>
            <a:endParaRPr lang="en-US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4495800" y="2628900"/>
            <a:ext cx="6096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$7</a:t>
            </a:r>
            <a:endParaRPr lang="en-US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5638800" y="2628900"/>
            <a:ext cx="6096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$3</a:t>
            </a:r>
            <a:endParaRPr lang="en-US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6781800" y="2628900"/>
            <a:ext cx="6096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$4</a:t>
            </a:r>
            <a:endParaRPr lang="en-US" baseline="-25000" dirty="0"/>
          </a:p>
        </p:txBody>
      </p:sp>
      <p:sp>
        <p:nvSpPr>
          <p:cNvPr id="10" name="Oval 9"/>
          <p:cNvSpPr/>
          <p:nvPr/>
        </p:nvSpPr>
        <p:spPr>
          <a:xfrm>
            <a:off x="4419600" y="2514600"/>
            <a:ext cx="8382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97166" y="3276600"/>
            <a:ext cx="1022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Pays $5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1487606" y="2988199"/>
            <a:ext cx="1026994" cy="612648"/>
          </a:xfrm>
          <a:prstGeom prst="wedgeEllipseCallout">
            <a:avLst>
              <a:gd name="adj1" fmla="val 78972"/>
              <a:gd name="adj2" fmla="val -444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$99</a:t>
            </a:r>
          </a:p>
        </p:txBody>
      </p:sp>
      <p:sp>
        <p:nvSpPr>
          <p:cNvPr id="16" name="Oval Callout 15"/>
          <p:cNvSpPr/>
          <p:nvPr/>
        </p:nvSpPr>
        <p:spPr>
          <a:xfrm>
            <a:off x="2776752" y="3001312"/>
            <a:ext cx="804649" cy="599535"/>
          </a:xfrm>
          <a:prstGeom prst="wedgeEllipseCallout">
            <a:avLst>
              <a:gd name="adj1" fmla="val 78972"/>
              <a:gd name="adj2" fmla="val -444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$0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3807653" y="2988200"/>
            <a:ext cx="804649" cy="599535"/>
          </a:xfrm>
          <a:prstGeom prst="wedgeEllipseCallout">
            <a:avLst>
              <a:gd name="adj1" fmla="val 78972"/>
              <a:gd name="adj2" fmla="val -444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$0</a:t>
            </a:r>
          </a:p>
        </p:txBody>
      </p:sp>
      <p:sp>
        <p:nvSpPr>
          <p:cNvPr id="18" name="Oval Callout 17"/>
          <p:cNvSpPr/>
          <p:nvPr/>
        </p:nvSpPr>
        <p:spPr>
          <a:xfrm>
            <a:off x="5162836" y="3011549"/>
            <a:ext cx="804649" cy="599535"/>
          </a:xfrm>
          <a:prstGeom prst="wedgeEllipseCallout">
            <a:avLst>
              <a:gd name="adj1" fmla="val 78972"/>
              <a:gd name="adj2" fmla="val -444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$0</a:t>
            </a:r>
          </a:p>
        </p:txBody>
      </p:sp>
      <p:sp>
        <p:nvSpPr>
          <p:cNvPr id="19" name="Oval Callout 18"/>
          <p:cNvSpPr/>
          <p:nvPr/>
        </p:nvSpPr>
        <p:spPr>
          <a:xfrm>
            <a:off x="6379476" y="2988199"/>
            <a:ext cx="804649" cy="599535"/>
          </a:xfrm>
          <a:prstGeom prst="wedgeEllipseCallout">
            <a:avLst>
              <a:gd name="adj1" fmla="val 78972"/>
              <a:gd name="adj2" fmla="val -444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$0</a:t>
            </a:r>
          </a:p>
        </p:txBody>
      </p:sp>
      <p:sp>
        <p:nvSpPr>
          <p:cNvPr id="24" name="Oval 23"/>
          <p:cNvSpPr/>
          <p:nvPr/>
        </p:nvSpPr>
        <p:spPr>
          <a:xfrm>
            <a:off x="2171700" y="2476500"/>
            <a:ext cx="8382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807239" y="3611083"/>
            <a:ext cx="1022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Pays $0</a:t>
            </a:r>
          </a:p>
        </p:txBody>
      </p:sp>
      <p:pic>
        <p:nvPicPr>
          <p:cNvPr id="21" name="Picture 2" descr="http://www.esquire.com/cm/esquire/images/r8/esq-lomo-fred-perry-collaboration-030912-x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086" y="2341574"/>
            <a:ext cx="1400260" cy="93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esquire.com/cm/esquire/images/r8/esq-lomo-fred-perry-collaboration-030912-x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717" y="3209926"/>
            <a:ext cx="1400260" cy="93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53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5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2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9800" y="484632"/>
            <a:ext cx="8610600" cy="8728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Second Price and Overbidding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990601" y="1357440"/>
                <a:ext cx="10439399" cy="527196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Same approach but </a:t>
                </a:r>
                <a:r>
                  <a:rPr lang="en-US" sz="2400" dirty="0"/>
                  <a:t>replace </a:t>
                </a:r>
                <a:r>
                  <a:rPr lang="en-US" sz="2400" dirty="0" smtClean="0"/>
                  <a:t>Payments with “Winning Bids” and use </a:t>
                </a:r>
                <a:r>
                  <a:rPr lang="en-US" sz="2800" dirty="0" smtClean="0"/>
                  <a:t>no-overbidding</a:t>
                </a:r>
                <a:endParaRPr lang="en-US" sz="2400" dirty="0" smtClean="0"/>
              </a:p>
              <a:p>
                <a:pPr>
                  <a:spcAft>
                    <a:spcPts val="1200"/>
                  </a:spcAft>
                </a:pPr>
                <a:endParaRPr lang="en-US" sz="2400" b="1" dirty="0" smtClean="0"/>
              </a:p>
              <a:p>
                <a:pPr>
                  <a:spcAft>
                    <a:spcPts val="1200"/>
                  </a:spcAft>
                </a:pPr>
                <a:endParaRPr lang="en-US" sz="2400" b="1" dirty="0"/>
              </a:p>
              <a:p>
                <a:pPr>
                  <a:spcAft>
                    <a:spcPts val="1200"/>
                  </a:spcAft>
                </a:pPr>
                <a:endParaRPr lang="en-US" sz="2400" b="1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No overbidding assumption: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𝐵𝐼𝐷𝑆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𝑊𝐸𝐿𝐹𝐴𝑅𝐸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𝑃𝑜𝐴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1" y="1357440"/>
                <a:ext cx="10439399" cy="5271960"/>
              </a:xfrm>
              <a:blipFill rotWithShape="0">
                <a:blip r:embed="rId2"/>
                <a:stretch>
                  <a:fillRect l="-1227" t="-1503" r="-1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66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029200" y="2611090"/>
                <a:ext cx="5791200" cy="1002735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𝐵𝐼𝐷𝑆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611090"/>
                <a:ext cx="5791200" cy="100273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990601" y="2505346"/>
                <a:ext cx="3810533" cy="121422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For any bid vector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1" y="2505346"/>
                <a:ext cx="3810533" cy="1214222"/>
              </a:xfrm>
              <a:prstGeom prst="roundRect">
                <a:avLst/>
              </a:prstGeom>
              <a:blipFill rotWithShape="0">
                <a:blip r:embed="rId4"/>
                <a:stretch>
                  <a:fillRect l="-1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526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Smoothness of </a:t>
            </a:r>
            <a:r>
              <a:rPr lang="en-US" dirty="0" err="1" smtClean="0"/>
              <a:t>Vickrey</a:t>
            </a:r>
            <a:r>
              <a:rPr lang="en-US" dirty="0" smtClean="0"/>
              <a:t> Auction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2400" dirty="0" smtClean="0"/>
                  <a:t>Deviate to bidding your value: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: winning bid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Either winning bid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 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𝐢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𝐵𝐼𝐷𝑆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24" t="-2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51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Smoothness of </a:t>
            </a:r>
            <a:r>
              <a:rPr lang="en-US" dirty="0" err="1" smtClean="0"/>
              <a:t>Vickrey</a:t>
            </a:r>
            <a:r>
              <a:rPr lang="en-US" dirty="0" smtClean="0"/>
              <a:t> Auction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Vickrey auction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(1,1)</m:t>
                    </m:r>
                  </m:oMath>
                </a14:m>
                <a:r>
                  <a:rPr lang="en-US" sz="2400" dirty="0" smtClean="0"/>
                  <a:t>-smooth using bids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𝑃𝑜𝐴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 sz="2400" dirty="0" smtClean="0"/>
                  <a:t>: under no-overbidding</a:t>
                </a:r>
              </a:p>
              <a:p>
                <a:endParaRPr lang="en-US" sz="2400" dirty="0"/>
              </a:p>
              <a:p>
                <a:r>
                  <a:rPr lang="en-US" sz="2400" dirty="0" err="1" smtClean="0"/>
                  <a:t>Vickrey</a:t>
                </a:r>
                <a:r>
                  <a:rPr lang="en-US" sz="2400" dirty="0" smtClean="0"/>
                  <a:t> is efficient?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𝑃𝑜𝐴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 sz="2400" dirty="0" smtClean="0"/>
                  <a:t>: extends to simultaneous </a:t>
                </a:r>
                <a:r>
                  <a:rPr lang="en-US" sz="2400" dirty="0" err="1" smtClean="0"/>
                  <a:t>Vickrey</a:t>
                </a:r>
                <a:r>
                  <a:rPr lang="en-US" sz="2400" dirty="0" smtClean="0"/>
                  <a:t> auctions even under BNE with independent values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5" t="-1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0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Sneak Peek of Examples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52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First-Price Auction </a:t>
            </a:r>
            <a:r>
              <a:rPr lang="en-US" dirty="0" smtClean="0"/>
              <a:t>Refresher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 descr="http://www.bitrebels.com/wp-content/uploads/2012/02/la-sardina-lomo-camera-ki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636" b="90000" l="9906" r="70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91" t="33465" r="23184" b="17067"/>
          <a:stretch/>
        </p:blipFill>
        <p:spPr bwMode="auto">
          <a:xfrm>
            <a:off x="3675760" y="4176975"/>
            <a:ext cx="935589" cy="70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Arrow Connector 25"/>
          <p:cNvCxnSpPr>
            <a:stCxn id="22" idx="6"/>
            <a:endCxn id="7" idx="1"/>
          </p:cNvCxnSpPr>
          <p:nvPr/>
        </p:nvCxnSpPr>
        <p:spPr>
          <a:xfrm>
            <a:off x="2314226" y="4517449"/>
            <a:ext cx="1361534" cy="125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172759" y="414811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759" y="4148117"/>
                <a:ext cx="441146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stCxn id="21" idx="6"/>
            <a:endCxn id="7" idx="1"/>
          </p:cNvCxnSpPr>
          <p:nvPr/>
        </p:nvCxnSpPr>
        <p:spPr>
          <a:xfrm>
            <a:off x="2333971" y="3133547"/>
            <a:ext cx="1341789" cy="13964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430703" y="3034913"/>
                <a:ext cx="4685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703" y="3034913"/>
                <a:ext cx="468526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336009" y="5655601"/>
                <a:ext cx="4879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009" y="5655601"/>
                <a:ext cx="48795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>
            <a:stCxn id="23" idx="6"/>
            <a:endCxn id="7" idx="1"/>
          </p:cNvCxnSpPr>
          <p:nvPr/>
        </p:nvCxnSpPr>
        <p:spPr>
          <a:xfrm flipV="1">
            <a:off x="2362200" y="4529998"/>
            <a:ext cx="1313560" cy="13790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84367" y="1928717"/>
                <a:ext cx="6999324" cy="5208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Highest bidder wins:</a:t>
                </a:r>
                <a:r>
                  <a:rPr lang="en-US" sz="2400" dirty="0" smtClean="0">
                    <a:latin typeface="Cambria Math" panose="020405030504060302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𝑖𝑛𝑑𝑖𝑐𝑎𝑡𝑜𝑟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𝑡h𝑎𝑡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𝑤𝑖𝑛𝑠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 smtClean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Cambria Math" panose="02040503050406030204" pitchFamily="18" charset="0"/>
                  </a:rPr>
                  <a:t>Pays his bid: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</m:d>
                  </m:oMath>
                </a14:m>
                <a:endParaRPr lang="en-US" sz="2400" dirty="0" smtClean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Quasi-Linear preferences: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UTILITY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VALUE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PAYMENT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)⋅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Objective: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WELFARE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UTILITIES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PAYMENTS</m:t>
                      </m:r>
                    </m:oMath>
                  </m:oMathPara>
                </a14:m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𝑆𝑊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    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367" y="1928717"/>
                <a:ext cx="6999324" cy="5208734"/>
              </a:xfrm>
              <a:prstGeom prst="rect">
                <a:avLst/>
              </a:prstGeom>
              <a:blipFill rotWithShape="0">
                <a:blip r:embed="rId10"/>
                <a:stretch>
                  <a:fillRect l="-1220" t="-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7</a:t>
            </a:fld>
            <a:endParaRPr lang="en-US" dirty="0"/>
          </a:p>
        </p:txBody>
      </p:sp>
      <p:pic>
        <p:nvPicPr>
          <p:cNvPr id="21" name="Picture 20" descr="man_dollars.jpg"/>
          <p:cNvPicPr>
            <a:picLocks noChangeAspect="1"/>
          </p:cNvPicPr>
          <p:nvPr/>
        </p:nvPicPr>
        <p:blipFill>
          <a:blip r:embed="rId11" cstate="print"/>
          <a:srcRect r="16091"/>
          <a:stretch>
            <a:fillRect/>
          </a:stretch>
        </p:blipFill>
        <p:spPr>
          <a:xfrm>
            <a:off x="1537725" y="2717998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 descr="man_dollars.jpg"/>
          <p:cNvPicPr>
            <a:picLocks noChangeAspect="1"/>
          </p:cNvPicPr>
          <p:nvPr/>
        </p:nvPicPr>
        <p:blipFill>
          <a:blip r:embed="rId11" cstate="print"/>
          <a:srcRect r="16091"/>
          <a:stretch>
            <a:fillRect/>
          </a:stretch>
        </p:blipFill>
        <p:spPr>
          <a:xfrm>
            <a:off x="1517980" y="4101900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 descr="man_dollars.jpg"/>
          <p:cNvPicPr>
            <a:picLocks noChangeAspect="1"/>
          </p:cNvPicPr>
          <p:nvPr/>
        </p:nvPicPr>
        <p:blipFill>
          <a:blip r:embed="rId11" cstate="print"/>
          <a:srcRect r="16091"/>
          <a:stretch>
            <a:fillRect/>
          </a:stretch>
        </p:blipFill>
        <p:spPr>
          <a:xfrm>
            <a:off x="1565954" y="54935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loud Callout 23"/>
              <p:cNvSpPr/>
              <p:nvPr/>
            </p:nvSpPr>
            <p:spPr>
              <a:xfrm>
                <a:off x="937457" y="2186102"/>
                <a:ext cx="762000" cy="582409"/>
              </a:xfrm>
              <a:prstGeom prst="cloudCallout">
                <a:avLst>
                  <a:gd name="adj1" fmla="val 55223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Cloud Callout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457" y="2186102"/>
                <a:ext cx="762000" cy="582409"/>
              </a:xfrm>
              <a:prstGeom prst="cloudCallout">
                <a:avLst>
                  <a:gd name="adj1" fmla="val 55223"/>
                  <a:gd name="adj2" fmla="val 66923"/>
                </a:avLst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loud Callout 24"/>
              <p:cNvSpPr/>
              <p:nvPr/>
            </p:nvSpPr>
            <p:spPr>
              <a:xfrm>
                <a:off x="937457" y="3541397"/>
                <a:ext cx="762000" cy="582409"/>
              </a:xfrm>
              <a:prstGeom prst="cloudCallout">
                <a:avLst>
                  <a:gd name="adj1" fmla="val 55223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Cloud Callout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457" y="3541397"/>
                <a:ext cx="762000" cy="582409"/>
              </a:xfrm>
              <a:prstGeom prst="cloudCallout">
                <a:avLst>
                  <a:gd name="adj1" fmla="val 55223"/>
                  <a:gd name="adj2" fmla="val 66923"/>
                </a:avLst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loud Callout 26"/>
              <p:cNvSpPr/>
              <p:nvPr/>
            </p:nvSpPr>
            <p:spPr>
              <a:xfrm>
                <a:off x="937457" y="4895191"/>
                <a:ext cx="762000" cy="582409"/>
              </a:xfrm>
              <a:prstGeom prst="cloudCallout">
                <a:avLst>
                  <a:gd name="adj1" fmla="val 55223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Cloud Callout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457" y="4895191"/>
                <a:ext cx="762000" cy="582409"/>
              </a:xfrm>
              <a:prstGeom prst="cloudCallout">
                <a:avLst>
                  <a:gd name="adj1" fmla="val 55223"/>
                  <a:gd name="adj2" fmla="val 66923"/>
                </a:avLst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855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First-Price Auction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586032" y="2121408"/>
                <a:ext cx="4542216" cy="4050792"/>
              </a:xfrm>
            </p:spPr>
            <p:txBody>
              <a:bodyPr/>
              <a:lstStyle/>
              <a:p>
                <a:r>
                  <a:rPr lang="en-US" dirty="0" smtClean="0"/>
                  <a:t>Allocate slots by bid</a:t>
                </a:r>
              </a:p>
              <a:p>
                <a:endParaRPr lang="en-US" dirty="0"/>
              </a:p>
              <a:p>
                <a:r>
                  <a:rPr lang="en-US" dirty="0" smtClean="0"/>
                  <a:t>Charge bid per-click</a:t>
                </a:r>
              </a:p>
              <a:p>
                <a:endParaRPr lang="en-US" dirty="0"/>
              </a:p>
              <a:p>
                <a:r>
                  <a:rPr lang="en-US" dirty="0" smtClean="0"/>
                  <a:t>Utility: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86032" y="2121408"/>
                <a:ext cx="4542216" cy="4050792"/>
              </a:xfrm>
              <a:blipFill rotWithShape="0">
                <a:blip r:embed="rId2"/>
                <a:stretch>
                  <a:fillRect l="-536" t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713055" y="2895600"/>
                <a:ext cx="1444752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055" y="2895600"/>
                <a:ext cx="1444752" cy="4572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695883" y="3733800"/>
                <a:ext cx="1444752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883" y="3733800"/>
                <a:ext cx="1444752" cy="4572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692663" y="4572000"/>
                <a:ext cx="1444752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663" y="4572000"/>
                <a:ext cx="1444752" cy="4572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692663" y="5562600"/>
                <a:ext cx="1444752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663" y="5562600"/>
                <a:ext cx="1444752" cy="4572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man_dollars.jpg"/>
          <p:cNvPicPr>
            <a:picLocks noChangeAspect="1"/>
          </p:cNvPicPr>
          <p:nvPr/>
        </p:nvPicPr>
        <p:blipFill>
          <a:blip r:embed="rId7" cstate="print"/>
          <a:srcRect r="16091"/>
          <a:stretch>
            <a:fillRect/>
          </a:stretch>
        </p:blipFill>
        <p:spPr>
          <a:xfrm>
            <a:off x="1389613" y="2757404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man_dollars.jpg"/>
          <p:cNvPicPr>
            <a:picLocks noChangeAspect="1"/>
          </p:cNvPicPr>
          <p:nvPr/>
        </p:nvPicPr>
        <p:blipFill>
          <a:blip r:embed="rId7" cstate="print"/>
          <a:srcRect r="16091"/>
          <a:stretch>
            <a:fillRect/>
          </a:stretch>
        </p:blipFill>
        <p:spPr>
          <a:xfrm>
            <a:off x="1369868" y="38933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man_dollars.jpg"/>
          <p:cNvPicPr>
            <a:picLocks noChangeAspect="1"/>
          </p:cNvPicPr>
          <p:nvPr/>
        </p:nvPicPr>
        <p:blipFill>
          <a:blip r:embed="rId7" cstate="print"/>
          <a:srcRect r="16091"/>
          <a:stretch>
            <a:fillRect/>
          </a:stretch>
        </p:blipFill>
        <p:spPr>
          <a:xfrm>
            <a:off x="1447800" y="52649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90600" y="2988287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988287"/>
                <a:ext cx="377026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16313" y="4183302"/>
                <a:ext cx="3298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313" y="4183302"/>
                <a:ext cx="32983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71001" y="5495785"/>
                <a:ext cx="3858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001" y="5495785"/>
                <a:ext cx="385810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123610" y="1752600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Advertisers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36526" y="1752600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Slots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57807" y="4202668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CTRs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0" idx="6"/>
          </p:cNvCxnSpPr>
          <p:nvPr/>
        </p:nvCxnSpPr>
        <p:spPr>
          <a:xfrm>
            <a:off x="2185859" y="3172953"/>
            <a:ext cx="5573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225457" y="2803621"/>
                <a:ext cx="4781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457" y="2803621"/>
                <a:ext cx="478144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2185859" y="4552634"/>
            <a:ext cx="5573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225457" y="4183302"/>
                <a:ext cx="450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457" y="4183302"/>
                <a:ext cx="450764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2185859" y="5931932"/>
            <a:ext cx="5573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225457" y="5562600"/>
                <a:ext cx="4975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457" y="5562600"/>
                <a:ext cx="497572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Callout 25"/>
              <p:cNvSpPr/>
              <p:nvPr/>
            </p:nvSpPr>
            <p:spPr>
              <a:xfrm>
                <a:off x="135645" y="2136736"/>
                <a:ext cx="1337186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Oval Callout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45" y="2136736"/>
                <a:ext cx="1337186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val Callout 26"/>
              <p:cNvSpPr/>
              <p:nvPr/>
            </p:nvSpPr>
            <p:spPr>
              <a:xfrm>
                <a:off x="86372" y="3279649"/>
                <a:ext cx="1337186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Oval Callout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72" y="3279649"/>
                <a:ext cx="1337186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Callout 27"/>
              <p:cNvSpPr/>
              <p:nvPr/>
            </p:nvSpPr>
            <p:spPr>
              <a:xfrm>
                <a:off x="135645" y="4649223"/>
                <a:ext cx="1337186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Oval Callou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45" y="4649223"/>
                <a:ext cx="1337186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5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Markets – Greedy Mechanism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586032" y="2121408"/>
                <a:ext cx="4542216" cy="4050792"/>
              </a:xfrm>
            </p:spPr>
            <p:txBody>
              <a:bodyPr/>
              <a:lstStyle/>
              <a:p>
                <a:r>
                  <a:rPr lang="en-US" dirty="0" smtClean="0"/>
                  <a:t>Allocated items greedily to highest remaining bid</a:t>
                </a:r>
              </a:p>
              <a:p>
                <a:endParaRPr lang="en-US" dirty="0"/>
              </a:p>
              <a:p>
                <a:r>
                  <a:rPr lang="en-US" dirty="0" smtClean="0"/>
                  <a:t>If allocated item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 smtClean="0"/>
                  <a:t>, charge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sup>
                    </m:sSub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Utility: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86032" y="2121408"/>
                <a:ext cx="4542216" cy="4050792"/>
              </a:xfrm>
              <a:blipFill rotWithShape="0">
                <a:blip r:embed="rId2"/>
                <a:stretch>
                  <a:fillRect l="-536" t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man_dollars.jpg"/>
          <p:cNvPicPr>
            <a:picLocks noChangeAspect="1"/>
          </p:cNvPicPr>
          <p:nvPr/>
        </p:nvPicPr>
        <p:blipFill>
          <a:blip r:embed="rId3" cstate="print"/>
          <a:srcRect r="16091"/>
          <a:stretch>
            <a:fillRect/>
          </a:stretch>
        </p:blipFill>
        <p:spPr>
          <a:xfrm>
            <a:off x="1389613" y="2757404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man_dollars.jpg"/>
          <p:cNvPicPr>
            <a:picLocks noChangeAspect="1"/>
          </p:cNvPicPr>
          <p:nvPr/>
        </p:nvPicPr>
        <p:blipFill>
          <a:blip r:embed="rId3" cstate="print"/>
          <a:srcRect r="16091"/>
          <a:stretch>
            <a:fillRect/>
          </a:stretch>
        </p:blipFill>
        <p:spPr>
          <a:xfrm>
            <a:off x="1369868" y="38933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man_dollars.jpg"/>
          <p:cNvPicPr>
            <a:picLocks noChangeAspect="1"/>
          </p:cNvPicPr>
          <p:nvPr/>
        </p:nvPicPr>
        <p:blipFill>
          <a:blip r:embed="rId3" cstate="print"/>
          <a:srcRect r="16091"/>
          <a:stretch>
            <a:fillRect/>
          </a:stretch>
        </p:blipFill>
        <p:spPr>
          <a:xfrm>
            <a:off x="1447800" y="52649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90600" y="2988287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988287"/>
                <a:ext cx="37702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16313" y="4183302"/>
                <a:ext cx="3298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313" y="4183302"/>
                <a:ext cx="329834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71001" y="5495785"/>
                <a:ext cx="3858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001" y="5495785"/>
                <a:ext cx="38581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60159" y="2060169"/>
            <a:ext cx="265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Unit-Demand Bidders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063374" y="205740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Items</a:t>
            </a:r>
            <a:endParaRPr lang="en-US" dirty="0"/>
          </a:p>
        </p:txBody>
      </p:sp>
      <p:cxnSp>
        <p:nvCxnSpPr>
          <p:cNvPr id="22" name="Straight Arrow Connector 21"/>
          <p:cNvCxnSpPr>
            <a:endCxn id="38" idx="1"/>
          </p:cNvCxnSpPr>
          <p:nvPr/>
        </p:nvCxnSpPr>
        <p:spPr>
          <a:xfrm flipV="1">
            <a:off x="2185859" y="3330263"/>
            <a:ext cx="1710646" cy="1222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396485" y="3742005"/>
                <a:ext cx="5427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485" y="3742005"/>
                <a:ext cx="542776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17653" y="4574895"/>
                <a:ext cx="1832168" cy="812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latin typeface="Cambria Math" panose="02040503050406030204" pitchFamily="18" charset="0"/>
                  </a:rPr>
                  <a:t>Unit-Demand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lim>
                      </m:limLow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53" y="4574895"/>
                <a:ext cx="1832168" cy="812915"/>
              </a:xfrm>
              <a:prstGeom prst="rect">
                <a:avLst/>
              </a:prstGeom>
              <a:blipFill rotWithShape="0">
                <a:blip r:embed="rId8"/>
                <a:stretch>
                  <a:fillRect t="-4478"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endCxn id="39" idx="1"/>
          </p:cNvCxnSpPr>
          <p:nvPr/>
        </p:nvCxnSpPr>
        <p:spPr>
          <a:xfrm flipV="1">
            <a:off x="2189835" y="4246426"/>
            <a:ext cx="1706670" cy="297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100085" y="3988403"/>
                <a:ext cx="542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085" y="3988403"/>
                <a:ext cx="542777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>
            <a:endCxn id="40" idx="1"/>
          </p:cNvCxnSpPr>
          <p:nvPr/>
        </p:nvCxnSpPr>
        <p:spPr>
          <a:xfrm>
            <a:off x="2185859" y="4540546"/>
            <a:ext cx="1772072" cy="707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949706" y="4878715"/>
                <a:ext cx="542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706" y="4878715"/>
                <a:ext cx="542777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2" descr="http://www.esquire.com/cm/esquire/images/r8/esq-lomo-fred-perry-collaboration-030912-xlg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05" y="3017892"/>
            <a:ext cx="935589" cy="62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http://www.bitrebels.com/wp-content/uploads/2012/02/la-sardina-lomo-camera-kit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8636" b="90000" l="9906" r="70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91" t="33465" r="23184" b="17067"/>
          <a:stretch/>
        </p:blipFill>
        <p:spPr bwMode="auto">
          <a:xfrm>
            <a:off x="3896505" y="3893403"/>
            <a:ext cx="935589" cy="70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http://www.cupcakebusinesscards.com/i/golden_retro_camera_rectangular_stickers-p217876709021603659wqhjw_315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3810" b="89524" l="3810" r="949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931" y="4841657"/>
            <a:ext cx="812734" cy="81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49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Single-Minded Combinatorial Auction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0" y="2988286"/>
                <a:ext cx="5032248" cy="3183913"/>
              </a:xfrm>
            </p:spPr>
            <p:txBody>
              <a:bodyPr/>
              <a:lstStyle/>
              <a:p>
                <a:r>
                  <a:rPr lang="en-US" dirty="0" smtClean="0"/>
                  <a:t>Each bidder submits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Run some algorithm (optimal or greedy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 smtClean="0"/>
                  <a:t>-approx.) over reported single-minded values</a:t>
                </a:r>
              </a:p>
              <a:p>
                <a:endParaRPr lang="en-US" dirty="0"/>
              </a:p>
              <a:p>
                <a:r>
                  <a:rPr lang="en-US" dirty="0" smtClean="0"/>
                  <a:t>Charge bid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if allocated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0" y="2988286"/>
                <a:ext cx="5032248" cy="3183913"/>
              </a:xfrm>
              <a:blipFill rotWithShape="0">
                <a:blip r:embed="rId2"/>
                <a:stretch>
                  <a:fillRect l="-484" t="-1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man_dollars.jpg"/>
          <p:cNvPicPr>
            <a:picLocks noChangeAspect="1"/>
          </p:cNvPicPr>
          <p:nvPr/>
        </p:nvPicPr>
        <p:blipFill>
          <a:blip r:embed="rId3" cstate="print"/>
          <a:srcRect r="16091"/>
          <a:stretch>
            <a:fillRect/>
          </a:stretch>
        </p:blipFill>
        <p:spPr>
          <a:xfrm>
            <a:off x="1389613" y="2757404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man_dollars.jpg"/>
          <p:cNvPicPr>
            <a:picLocks noChangeAspect="1"/>
          </p:cNvPicPr>
          <p:nvPr/>
        </p:nvPicPr>
        <p:blipFill>
          <a:blip r:embed="rId3" cstate="print"/>
          <a:srcRect r="16091"/>
          <a:stretch>
            <a:fillRect/>
          </a:stretch>
        </p:blipFill>
        <p:spPr>
          <a:xfrm>
            <a:off x="1369868" y="38933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man_dollars.jpg"/>
          <p:cNvPicPr>
            <a:picLocks noChangeAspect="1"/>
          </p:cNvPicPr>
          <p:nvPr/>
        </p:nvPicPr>
        <p:blipFill>
          <a:blip r:embed="rId3" cstate="print"/>
          <a:srcRect r="16091"/>
          <a:stretch>
            <a:fillRect/>
          </a:stretch>
        </p:blipFill>
        <p:spPr>
          <a:xfrm>
            <a:off x="1447800" y="55697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90600" y="2988287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988287"/>
                <a:ext cx="37702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16313" y="4183302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313" y="4183302"/>
                <a:ext cx="386644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71001" y="5800585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001" y="5800585"/>
                <a:ext cx="38664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60159" y="2060169"/>
            <a:ext cx="2744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Single-Minded Bidders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63374" y="205740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58762" y="4574895"/>
                <a:ext cx="19499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latin typeface="Cambria Math" panose="02040503050406030204" pitchFamily="18" charset="0"/>
                  </a:rPr>
                  <a:t>Single-minded: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for whole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62" y="4574895"/>
                <a:ext cx="1949957" cy="646331"/>
              </a:xfrm>
              <a:prstGeom prst="rect">
                <a:avLst/>
              </a:prstGeom>
              <a:blipFill rotWithShape="0">
                <a:blip r:embed="rId7"/>
                <a:stretch>
                  <a:fillRect t="-5607" b="-12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http://www.esquire.com/cm/esquire/images/r8/esq-lomo-fred-perry-collaboration-030912-xl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05" y="3017892"/>
            <a:ext cx="935589" cy="62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://www.bitrebels.com/wp-content/uploads/2012/02/la-sardina-lomo-camera-kit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636" b="90000" l="9906" r="70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91" t="33465" r="23184" b="17067"/>
          <a:stretch/>
        </p:blipFill>
        <p:spPr bwMode="auto">
          <a:xfrm>
            <a:off x="3896505" y="3893403"/>
            <a:ext cx="935589" cy="70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www.cupcakebusinesscards.com/i/golden_retro_camera_rectangular_stickers-p217876709021603659wqhjw_315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3810" b="89524" l="3810" r="949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931" y="4841657"/>
            <a:ext cx="812734" cy="81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3810000" y="2988287"/>
            <a:ext cx="1143000" cy="1736113"/>
          </a:xfrm>
          <a:prstGeom prst="round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871609" y="2686364"/>
                <a:ext cx="4721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609" y="2686364"/>
                <a:ext cx="472116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ounded Rectangle 23"/>
          <p:cNvSpPr/>
          <p:nvPr/>
        </p:nvSpPr>
        <p:spPr>
          <a:xfrm>
            <a:off x="3658595" y="3973600"/>
            <a:ext cx="1143000" cy="1736113"/>
          </a:xfrm>
          <a:prstGeom prst="round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476028" y="5779054"/>
                <a:ext cx="4774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028" y="5779054"/>
                <a:ext cx="477438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25"/>
          <p:cNvSpPr/>
          <p:nvPr/>
        </p:nvSpPr>
        <p:spPr>
          <a:xfrm>
            <a:off x="3606007" y="3722831"/>
            <a:ext cx="1743040" cy="1118826"/>
          </a:xfrm>
          <a:prstGeom prst="round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359046" y="3998636"/>
                <a:ext cx="4774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046" y="3998636"/>
                <a:ext cx="477438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1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73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10138"/>
                <a:ext cx="3456432" cy="4409661"/>
              </a:xfr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b="1" dirty="0" smtClean="0"/>
                  <a:t>GFP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b="1" dirty="0" smtClean="0"/>
              </a:p>
              <a:p>
                <a:r>
                  <a:rPr lang="en-US" dirty="0" smtClean="0"/>
                  <a:t>Allocate slots by bid</a:t>
                </a:r>
              </a:p>
              <a:p>
                <a:endParaRPr lang="en-US" dirty="0"/>
              </a:p>
              <a:p>
                <a:r>
                  <a:rPr lang="en-US" dirty="0" smtClean="0"/>
                  <a:t>Charge bid per-click</a:t>
                </a:r>
              </a:p>
              <a:p>
                <a:endParaRPr lang="en-US" dirty="0"/>
              </a:p>
              <a:p>
                <a:r>
                  <a:rPr lang="en-US" dirty="0" smtClean="0"/>
                  <a:t>Utility: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10138"/>
                <a:ext cx="3456432" cy="4409661"/>
              </a:xfrm>
              <a:blipFill rotWithShape="0">
                <a:blip r:embed="rId2"/>
                <a:stretch>
                  <a:fillRect l="-3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 txBox="1">
                <a:spLocks/>
              </p:cNvSpPr>
              <p:nvPr/>
            </p:nvSpPr>
            <p:spPr>
              <a:xfrm>
                <a:off x="4191000" y="1600199"/>
                <a:ext cx="3657600" cy="4419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>
                <a:normAutofit lnSpcReduction="10000"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2"/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2"/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2"/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2"/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2"/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2"/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2"/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2"/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000" b="1" dirty="0" smtClean="0">
                    <a:solidFill>
                      <a:schemeClr val="bg1"/>
                    </a:solidFill>
                  </a:rPr>
                  <a:t>Matching Markets-Greedy Allocation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Allocated items greedily to highest remaining bid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If allocated item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, charge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sup>
                    </m:sSubSup>
                  </m:oMath>
                </a14:m>
                <a:endParaRPr lang="en-US" dirty="0" smtClean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Utility:</a:t>
                </a:r>
              </a:p>
              <a:p>
                <a:pPr marL="0" indent="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1600199"/>
                <a:ext cx="3657600" cy="4419600"/>
              </a:xfrm>
              <a:prstGeom prst="rect">
                <a:avLst/>
              </a:prstGeom>
              <a:blipFill rotWithShape="0">
                <a:blip r:embed="rId3"/>
                <a:stretch>
                  <a:fillRect l="-3821" t="-3576" r="-2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8354568" y="1600200"/>
                <a:ext cx="3276600" cy="4419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2"/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2"/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2"/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2"/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2"/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2"/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2"/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2"/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Single-Minded Combinatorial Auctions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Each bidder submits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Run some algorithm (optimal or greedy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-approx.) over reported single-minded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values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Charge bid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if allocated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4568" y="1600200"/>
                <a:ext cx="3276600" cy="4419600"/>
              </a:xfrm>
              <a:prstGeom prst="rect">
                <a:avLst/>
              </a:prstGeom>
              <a:blipFill rotWithShape="0">
                <a:blip r:embed="rId4"/>
                <a:stretch>
                  <a:fillRect l="-3711" t="-2476" r="-2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69848" y="67056"/>
            <a:ext cx="10058400" cy="1609344"/>
          </a:xfrm>
        </p:spPr>
        <p:txBody>
          <a:bodyPr/>
          <a:lstStyle/>
          <a:p>
            <a:pPr algn="ctr"/>
            <a:r>
              <a:rPr lang="en-US" dirty="0" smtClean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03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6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First-Price Auction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586032" y="2121408"/>
                <a:ext cx="4542216" cy="4050792"/>
              </a:xfrm>
            </p:spPr>
            <p:txBody>
              <a:bodyPr/>
              <a:lstStyle/>
              <a:p>
                <a:r>
                  <a:rPr lang="en-US" dirty="0" smtClean="0"/>
                  <a:t>Allocate slots by bid</a:t>
                </a:r>
              </a:p>
              <a:p>
                <a:endParaRPr lang="en-US" dirty="0"/>
              </a:p>
              <a:p>
                <a:r>
                  <a:rPr lang="en-US" dirty="0" smtClean="0"/>
                  <a:t>Charge bid per-click</a:t>
                </a:r>
              </a:p>
              <a:p>
                <a:endParaRPr lang="en-US" dirty="0"/>
              </a:p>
              <a:p>
                <a:r>
                  <a:rPr lang="en-US" dirty="0" smtClean="0"/>
                  <a:t>Utility: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86032" y="2121408"/>
                <a:ext cx="4542216" cy="4050792"/>
              </a:xfrm>
              <a:blipFill rotWithShape="0">
                <a:blip r:embed="rId2"/>
                <a:stretch>
                  <a:fillRect l="-536" t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713055" y="2895600"/>
                <a:ext cx="1444752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055" y="2895600"/>
                <a:ext cx="1444752" cy="4572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695883" y="3733800"/>
                <a:ext cx="1444752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883" y="3733800"/>
                <a:ext cx="1444752" cy="4572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692663" y="4572000"/>
                <a:ext cx="1444752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663" y="4572000"/>
                <a:ext cx="1444752" cy="4572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man_dollars.jpg"/>
          <p:cNvPicPr>
            <a:picLocks noChangeAspect="1"/>
          </p:cNvPicPr>
          <p:nvPr/>
        </p:nvPicPr>
        <p:blipFill>
          <a:blip r:embed="rId6" cstate="print"/>
          <a:srcRect r="16091"/>
          <a:stretch>
            <a:fillRect/>
          </a:stretch>
        </p:blipFill>
        <p:spPr>
          <a:xfrm>
            <a:off x="1389613" y="2757404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man_dollars.jpg"/>
          <p:cNvPicPr>
            <a:picLocks noChangeAspect="1"/>
          </p:cNvPicPr>
          <p:nvPr/>
        </p:nvPicPr>
        <p:blipFill>
          <a:blip r:embed="rId6" cstate="print"/>
          <a:srcRect r="16091"/>
          <a:stretch>
            <a:fillRect/>
          </a:stretch>
        </p:blipFill>
        <p:spPr>
          <a:xfrm>
            <a:off x="1369868" y="38933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man_dollars.jpg"/>
          <p:cNvPicPr>
            <a:picLocks noChangeAspect="1"/>
          </p:cNvPicPr>
          <p:nvPr/>
        </p:nvPicPr>
        <p:blipFill>
          <a:blip r:embed="rId6" cstate="print"/>
          <a:srcRect r="16091"/>
          <a:stretch>
            <a:fillRect/>
          </a:stretch>
        </p:blipFill>
        <p:spPr>
          <a:xfrm>
            <a:off x="1447800" y="52649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90600" y="2988287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988287"/>
                <a:ext cx="377026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16313" y="4183302"/>
                <a:ext cx="3298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313" y="4183302"/>
                <a:ext cx="32983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71001" y="5495785"/>
                <a:ext cx="3858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001" y="5495785"/>
                <a:ext cx="385810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123610" y="1752600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Advertisers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36526" y="1752600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Slots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57807" y="4202668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CTRs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0" idx="6"/>
          </p:cNvCxnSpPr>
          <p:nvPr/>
        </p:nvCxnSpPr>
        <p:spPr>
          <a:xfrm>
            <a:off x="2185859" y="3172953"/>
            <a:ext cx="5573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225457" y="2803621"/>
                <a:ext cx="4781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457" y="2803621"/>
                <a:ext cx="478144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2185859" y="4552634"/>
            <a:ext cx="5573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225457" y="4183302"/>
                <a:ext cx="450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457" y="4183302"/>
                <a:ext cx="450764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2185859" y="5931932"/>
            <a:ext cx="5573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225457" y="5562600"/>
                <a:ext cx="4975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457" y="5562600"/>
                <a:ext cx="497572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Callout 25"/>
              <p:cNvSpPr/>
              <p:nvPr/>
            </p:nvSpPr>
            <p:spPr>
              <a:xfrm>
                <a:off x="135645" y="2136736"/>
                <a:ext cx="1337186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Oval Callout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45" y="2136736"/>
                <a:ext cx="1337186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val Callout 26"/>
              <p:cNvSpPr/>
              <p:nvPr/>
            </p:nvSpPr>
            <p:spPr>
              <a:xfrm>
                <a:off x="86372" y="3279649"/>
                <a:ext cx="1337186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Oval Callout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72" y="3279649"/>
                <a:ext cx="1337186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Callout 27"/>
              <p:cNvSpPr/>
              <p:nvPr/>
            </p:nvSpPr>
            <p:spPr>
              <a:xfrm>
                <a:off x="135645" y="4649223"/>
                <a:ext cx="1337186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Oval Callou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45" y="4649223"/>
                <a:ext cx="1337186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43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Smoothness of GFP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5910885" y="2939490"/>
                <a:ext cx="5892509" cy="3489587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Either bid of player at slot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opt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Or utility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𝑜𝑝𝑡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𝑜𝑝𝑡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𝑜𝑝𝑡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d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𝑜𝑝𝑡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𝑜𝑝𝑡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𝑜𝑝𝑡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d>
                            </m:sub>
                          </m:sSub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𝑜𝑝𝑡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𝑅𝐸𝑉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10885" y="2939490"/>
                <a:ext cx="5892509" cy="3489587"/>
              </a:xfrm>
              <a:blipFill rotWithShape="0">
                <a:blip r:embed="rId2"/>
                <a:stretch>
                  <a:fillRect l="-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713055" y="2919722"/>
                <a:ext cx="1444752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055" y="2919722"/>
                <a:ext cx="1444752" cy="4572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695883" y="3733800"/>
                <a:ext cx="1444752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883" y="3733800"/>
                <a:ext cx="1444752" cy="4572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692663" y="4572000"/>
                <a:ext cx="1444752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663" y="4572000"/>
                <a:ext cx="1444752" cy="4572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man_dollars.jpg"/>
          <p:cNvPicPr>
            <a:picLocks noChangeAspect="1"/>
          </p:cNvPicPr>
          <p:nvPr/>
        </p:nvPicPr>
        <p:blipFill>
          <a:blip r:embed="rId6" cstate="print"/>
          <a:srcRect r="16091"/>
          <a:stretch>
            <a:fillRect/>
          </a:stretch>
        </p:blipFill>
        <p:spPr>
          <a:xfrm>
            <a:off x="1389613" y="27503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man_dollars.jpg"/>
          <p:cNvPicPr>
            <a:picLocks noChangeAspect="1"/>
          </p:cNvPicPr>
          <p:nvPr/>
        </p:nvPicPr>
        <p:blipFill>
          <a:blip r:embed="rId6" cstate="print"/>
          <a:srcRect r="16091"/>
          <a:stretch>
            <a:fillRect/>
          </a:stretch>
        </p:blipFill>
        <p:spPr>
          <a:xfrm>
            <a:off x="1369868" y="38933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man_dollars.jpg"/>
          <p:cNvPicPr>
            <a:picLocks noChangeAspect="1"/>
          </p:cNvPicPr>
          <p:nvPr/>
        </p:nvPicPr>
        <p:blipFill>
          <a:blip r:embed="rId6" cstate="print"/>
          <a:srcRect r="16091"/>
          <a:stretch>
            <a:fillRect/>
          </a:stretch>
        </p:blipFill>
        <p:spPr>
          <a:xfrm>
            <a:off x="1447800" y="52649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90600" y="2988287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988287"/>
                <a:ext cx="37702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16313" y="4183302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313" y="4183302"/>
                <a:ext cx="38664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71001" y="5495785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001" y="5495785"/>
                <a:ext cx="38664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123610" y="1752600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Advertisers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36526" y="1752600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Slots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57807" y="4202668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CTRs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0" idx="6"/>
            <a:endCxn id="6" idx="1"/>
          </p:cNvCxnSpPr>
          <p:nvPr/>
        </p:nvCxnSpPr>
        <p:spPr>
          <a:xfrm flipV="1">
            <a:off x="2185859" y="3148322"/>
            <a:ext cx="1527196" cy="17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7" idx="1"/>
          </p:cNvCxnSpPr>
          <p:nvPr/>
        </p:nvCxnSpPr>
        <p:spPr>
          <a:xfrm flipV="1">
            <a:off x="2185859" y="3962400"/>
            <a:ext cx="1510024" cy="590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8" idx="1"/>
          </p:cNvCxnSpPr>
          <p:nvPr/>
        </p:nvCxnSpPr>
        <p:spPr>
          <a:xfrm flipV="1">
            <a:off x="2185859" y="4800600"/>
            <a:ext cx="1506804" cy="1131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Callout 25"/>
              <p:cNvSpPr/>
              <p:nvPr/>
            </p:nvSpPr>
            <p:spPr>
              <a:xfrm>
                <a:off x="135645" y="2136736"/>
                <a:ext cx="1337186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Oval Callout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45" y="2136736"/>
                <a:ext cx="1337186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val Callout 26"/>
              <p:cNvSpPr/>
              <p:nvPr/>
            </p:nvSpPr>
            <p:spPr>
              <a:xfrm>
                <a:off x="86372" y="3279649"/>
                <a:ext cx="1337186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Oval Callout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72" y="3279649"/>
                <a:ext cx="1337186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Callout 27"/>
              <p:cNvSpPr/>
              <p:nvPr/>
            </p:nvSpPr>
            <p:spPr>
              <a:xfrm>
                <a:off x="135645" y="4649223"/>
                <a:ext cx="1337186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Oval Callou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45" y="4649223"/>
                <a:ext cx="1337186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76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5400000">
                <a:off x="546722" y="2879219"/>
                <a:ext cx="431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46722" y="2879219"/>
                <a:ext cx="431528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 rot="5400000">
                <a:off x="523531" y="4152204"/>
                <a:ext cx="431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23531" y="4152204"/>
                <a:ext cx="431528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488674" y="2803621"/>
                <a:ext cx="9269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𝑜𝑝𝑡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674" y="2803621"/>
                <a:ext cx="926920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447747" y="3825312"/>
                <a:ext cx="9269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𝑜𝑝𝑡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747" y="3825312"/>
                <a:ext cx="926920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437596" y="4962033"/>
                <a:ext cx="9269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𝑜𝑝𝑡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596" y="4962033"/>
                <a:ext cx="926920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731416" y="1869409"/>
                <a:ext cx="6251448" cy="82985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𝑅𝐸𝑉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𝑜𝑝𝑡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416" y="1869409"/>
                <a:ext cx="6251448" cy="829858"/>
              </a:xfrm>
              <a:prstGeom prst="rect">
                <a:avLst/>
              </a:prstGeom>
              <a:blipFill rotWithShape="0">
                <a:blip r:embed="rId18"/>
                <a:stretch>
                  <a:fillRect b="-215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01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Smoothness of GFP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5910885" y="2939490"/>
                <a:ext cx="5892509" cy="348958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𝑅𝐸𝑉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err="1" smtClean="0"/>
                  <a:t>Thm</a:t>
                </a:r>
                <a:r>
                  <a:rPr lang="en-US" b="1" dirty="0" smtClean="0"/>
                  <a:t>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𝑃𝑜𝐴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Proof.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𝑈𝑇𝐼𝐿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𝑅𝐸𝑉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𝑆𝑊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10885" y="2939490"/>
                <a:ext cx="5892509" cy="3489587"/>
              </a:xfrm>
              <a:blipFill rotWithShape="0">
                <a:blip r:embed="rId2"/>
                <a:stretch>
                  <a:fillRect l="-1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713055" y="2919722"/>
                <a:ext cx="1444752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055" y="2919722"/>
                <a:ext cx="1444752" cy="4572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695883" y="3733800"/>
                <a:ext cx="1444752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883" y="3733800"/>
                <a:ext cx="1444752" cy="4572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692663" y="4572000"/>
                <a:ext cx="1444752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663" y="4572000"/>
                <a:ext cx="1444752" cy="4572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man_dollars.jpg"/>
          <p:cNvPicPr>
            <a:picLocks noChangeAspect="1"/>
          </p:cNvPicPr>
          <p:nvPr/>
        </p:nvPicPr>
        <p:blipFill>
          <a:blip r:embed="rId6" cstate="print"/>
          <a:srcRect r="16091"/>
          <a:stretch>
            <a:fillRect/>
          </a:stretch>
        </p:blipFill>
        <p:spPr>
          <a:xfrm>
            <a:off x="1389613" y="27503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man_dollars.jpg"/>
          <p:cNvPicPr>
            <a:picLocks noChangeAspect="1"/>
          </p:cNvPicPr>
          <p:nvPr/>
        </p:nvPicPr>
        <p:blipFill>
          <a:blip r:embed="rId6" cstate="print"/>
          <a:srcRect r="16091"/>
          <a:stretch>
            <a:fillRect/>
          </a:stretch>
        </p:blipFill>
        <p:spPr>
          <a:xfrm>
            <a:off x="1369868" y="38933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man_dollars.jpg"/>
          <p:cNvPicPr>
            <a:picLocks noChangeAspect="1"/>
          </p:cNvPicPr>
          <p:nvPr/>
        </p:nvPicPr>
        <p:blipFill>
          <a:blip r:embed="rId6" cstate="print"/>
          <a:srcRect r="16091"/>
          <a:stretch>
            <a:fillRect/>
          </a:stretch>
        </p:blipFill>
        <p:spPr>
          <a:xfrm>
            <a:off x="1447800" y="52649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990600" y="2988287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988287"/>
                <a:ext cx="37702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016313" y="4183302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313" y="4183302"/>
                <a:ext cx="38664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071001" y="5495785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001" y="5495785"/>
                <a:ext cx="38664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123610" y="1752600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Advertisers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36526" y="1752600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Slots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21646" y="4191000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CTRs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0" idx="6"/>
            <a:endCxn id="6" idx="1"/>
          </p:cNvCxnSpPr>
          <p:nvPr/>
        </p:nvCxnSpPr>
        <p:spPr>
          <a:xfrm flipV="1">
            <a:off x="2185859" y="3148322"/>
            <a:ext cx="1527196" cy="17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7" idx="1"/>
          </p:cNvCxnSpPr>
          <p:nvPr/>
        </p:nvCxnSpPr>
        <p:spPr>
          <a:xfrm flipV="1">
            <a:off x="2185859" y="3962400"/>
            <a:ext cx="1510024" cy="590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8" idx="1"/>
          </p:cNvCxnSpPr>
          <p:nvPr/>
        </p:nvCxnSpPr>
        <p:spPr>
          <a:xfrm flipV="1">
            <a:off x="2185859" y="4800600"/>
            <a:ext cx="1506804" cy="1131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Oval Callout 25"/>
              <p:cNvSpPr/>
              <p:nvPr/>
            </p:nvSpPr>
            <p:spPr>
              <a:xfrm>
                <a:off x="135645" y="2136736"/>
                <a:ext cx="1337186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Oval Callout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45" y="2136736"/>
                <a:ext cx="1337186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Oval Callout 26"/>
              <p:cNvSpPr/>
              <p:nvPr/>
            </p:nvSpPr>
            <p:spPr>
              <a:xfrm>
                <a:off x="86372" y="3279649"/>
                <a:ext cx="1337186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Oval Callout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72" y="3279649"/>
                <a:ext cx="1337186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Oval Callout 27"/>
              <p:cNvSpPr/>
              <p:nvPr/>
            </p:nvSpPr>
            <p:spPr>
              <a:xfrm>
                <a:off x="135645" y="4649223"/>
                <a:ext cx="1337186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8" name="Oval Callou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45" y="4649223"/>
                <a:ext cx="1337186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77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 rot="5400000">
                <a:off x="546722" y="2879219"/>
                <a:ext cx="431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46722" y="2879219"/>
                <a:ext cx="431528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 rot="5400000">
                <a:off x="523531" y="4152204"/>
                <a:ext cx="431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23531" y="4152204"/>
                <a:ext cx="431528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2488674" y="2803621"/>
                <a:ext cx="9269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𝑜𝑝𝑡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674" y="2803621"/>
                <a:ext cx="926920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2447747" y="3825312"/>
                <a:ext cx="9269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𝑜𝑝𝑡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747" y="3825312"/>
                <a:ext cx="926920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2437596" y="4962033"/>
                <a:ext cx="9269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𝑜𝑝𝑡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596" y="4962033"/>
                <a:ext cx="926920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5731416" y="1869409"/>
                <a:ext cx="6251448" cy="82985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𝑅𝐸𝑉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𝑜𝑝𝑡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416" y="1869409"/>
                <a:ext cx="6251448" cy="829858"/>
              </a:xfrm>
              <a:prstGeom prst="rect">
                <a:avLst/>
              </a:prstGeom>
              <a:blipFill rotWithShape="0">
                <a:blip r:embed="rId18"/>
                <a:stretch>
                  <a:fillRect b="-215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045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Smoothness of GFP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5910885" y="2939490"/>
                <a:ext cx="5892509" cy="348958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𝑅𝐸𝑉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err="1" smtClean="0"/>
                  <a:t>Thm</a:t>
                </a:r>
                <a:r>
                  <a:rPr lang="en-US" b="1" dirty="0" smtClean="0"/>
                  <a:t>.</a:t>
                </a:r>
                <a:r>
                  <a:rPr lang="en-US" dirty="0" smtClean="0"/>
                  <a:t> Bayes-Nash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𝑃𝑜𝐴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Proof.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𝐯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𝑈𝑇𝐼𝐿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𝐯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𝑅𝐸𝑉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𝐯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𝑂𝑃𝑇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𝑆𝑊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  <m:d>
                                <m:dPr>
                                  <m:ctrlP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𝐯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𝑂𝑃𝑇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10885" y="2939490"/>
                <a:ext cx="5892509" cy="3489587"/>
              </a:xfrm>
              <a:blipFill rotWithShape="0">
                <a:blip r:embed="rId2"/>
                <a:stretch>
                  <a:fillRect l="-1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713055" y="2919722"/>
                <a:ext cx="1444752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055" y="2919722"/>
                <a:ext cx="1444752" cy="4572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695883" y="3733800"/>
                <a:ext cx="1444752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883" y="3733800"/>
                <a:ext cx="1444752" cy="4572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692663" y="4572000"/>
                <a:ext cx="1444752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663" y="4572000"/>
                <a:ext cx="1444752" cy="4572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man_dollars.jpg"/>
          <p:cNvPicPr>
            <a:picLocks noChangeAspect="1"/>
          </p:cNvPicPr>
          <p:nvPr/>
        </p:nvPicPr>
        <p:blipFill>
          <a:blip r:embed="rId6" cstate="print"/>
          <a:srcRect r="16091"/>
          <a:stretch>
            <a:fillRect/>
          </a:stretch>
        </p:blipFill>
        <p:spPr>
          <a:xfrm>
            <a:off x="1389613" y="27503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man_dollars.jpg"/>
          <p:cNvPicPr>
            <a:picLocks noChangeAspect="1"/>
          </p:cNvPicPr>
          <p:nvPr/>
        </p:nvPicPr>
        <p:blipFill>
          <a:blip r:embed="rId6" cstate="print"/>
          <a:srcRect r="16091"/>
          <a:stretch>
            <a:fillRect/>
          </a:stretch>
        </p:blipFill>
        <p:spPr>
          <a:xfrm>
            <a:off x="1369868" y="38933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man_dollars.jpg"/>
          <p:cNvPicPr>
            <a:picLocks noChangeAspect="1"/>
          </p:cNvPicPr>
          <p:nvPr/>
        </p:nvPicPr>
        <p:blipFill>
          <a:blip r:embed="rId6" cstate="print"/>
          <a:srcRect r="16091"/>
          <a:stretch>
            <a:fillRect/>
          </a:stretch>
        </p:blipFill>
        <p:spPr>
          <a:xfrm>
            <a:off x="1447800" y="52649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990600" y="2988287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988287"/>
                <a:ext cx="37702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016313" y="4183302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313" y="4183302"/>
                <a:ext cx="38664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071001" y="5495785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001" y="5495785"/>
                <a:ext cx="38664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123610" y="1752600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Advertisers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36526" y="1752600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Slots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21646" y="4191000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CTRs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0" idx="6"/>
            <a:endCxn id="6" idx="1"/>
          </p:cNvCxnSpPr>
          <p:nvPr/>
        </p:nvCxnSpPr>
        <p:spPr>
          <a:xfrm flipV="1">
            <a:off x="2185859" y="3148322"/>
            <a:ext cx="1527196" cy="17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7" idx="1"/>
          </p:cNvCxnSpPr>
          <p:nvPr/>
        </p:nvCxnSpPr>
        <p:spPr>
          <a:xfrm flipV="1">
            <a:off x="2185859" y="3962400"/>
            <a:ext cx="1510024" cy="590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8" idx="1"/>
          </p:cNvCxnSpPr>
          <p:nvPr/>
        </p:nvCxnSpPr>
        <p:spPr>
          <a:xfrm flipV="1">
            <a:off x="2185859" y="4800600"/>
            <a:ext cx="1506804" cy="1131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Oval Callout 25"/>
              <p:cNvSpPr/>
              <p:nvPr/>
            </p:nvSpPr>
            <p:spPr>
              <a:xfrm>
                <a:off x="135645" y="2136736"/>
                <a:ext cx="1337186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Oval Callout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45" y="2136736"/>
                <a:ext cx="1337186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Oval Callout 26"/>
              <p:cNvSpPr/>
              <p:nvPr/>
            </p:nvSpPr>
            <p:spPr>
              <a:xfrm>
                <a:off x="86372" y="3279649"/>
                <a:ext cx="1337186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Oval Callout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72" y="3279649"/>
                <a:ext cx="1337186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Oval Callout 27"/>
              <p:cNvSpPr/>
              <p:nvPr/>
            </p:nvSpPr>
            <p:spPr>
              <a:xfrm>
                <a:off x="135645" y="4649223"/>
                <a:ext cx="1337186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8" name="Oval Callou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45" y="4649223"/>
                <a:ext cx="1337186" cy="582409"/>
              </a:xfrm>
              <a:prstGeom prst="wedgeEllipseCallout">
                <a:avLst>
                  <a:gd name="adj1" fmla="val 58604"/>
                  <a:gd name="adj2" fmla="val 66923"/>
                </a:avLst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78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 rot="5400000">
                <a:off x="546722" y="2879219"/>
                <a:ext cx="431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46722" y="2879219"/>
                <a:ext cx="431528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 rot="5400000">
                <a:off x="523531" y="4152204"/>
                <a:ext cx="431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23531" y="4152204"/>
                <a:ext cx="431528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2488674" y="2803621"/>
                <a:ext cx="9269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𝑜𝑝𝑡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674" y="2803621"/>
                <a:ext cx="926920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2447747" y="3825312"/>
                <a:ext cx="9269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𝑜𝑝𝑡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747" y="3825312"/>
                <a:ext cx="926920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2437596" y="4962033"/>
                <a:ext cx="9269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𝑜𝑝𝑡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596" y="4962033"/>
                <a:ext cx="926920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5731416" y="1869409"/>
                <a:ext cx="6251448" cy="82985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𝑅𝐸𝑉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𝑜𝑝𝑡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416" y="1869409"/>
                <a:ext cx="6251448" cy="829858"/>
              </a:xfrm>
              <a:prstGeom prst="rect">
                <a:avLst/>
              </a:prstGeom>
              <a:blipFill rotWithShape="0">
                <a:blip r:embed="rId18"/>
                <a:stretch>
                  <a:fillRect b="-215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40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Markets – Greedy Mechanism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586032" y="2121408"/>
                <a:ext cx="4542216" cy="4050792"/>
              </a:xfrm>
            </p:spPr>
            <p:txBody>
              <a:bodyPr/>
              <a:lstStyle/>
              <a:p>
                <a:r>
                  <a:rPr lang="en-US" dirty="0" smtClean="0"/>
                  <a:t>Allocated items greedily to highest remaining bid</a:t>
                </a:r>
              </a:p>
              <a:p>
                <a:endParaRPr lang="en-US" dirty="0"/>
              </a:p>
              <a:p>
                <a:r>
                  <a:rPr lang="en-US" dirty="0" smtClean="0"/>
                  <a:t>If allocated item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 smtClean="0"/>
                  <a:t>, charge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sup>
                    </m:sSub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Utility: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86032" y="2121408"/>
                <a:ext cx="4542216" cy="4050792"/>
              </a:xfrm>
              <a:blipFill rotWithShape="0">
                <a:blip r:embed="rId2"/>
                <a:stretch>
                  <a:fillRect l="-536" t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man_dollars.jpg"/>
          <p:cNvPicPr>
            <a:picLocks noChangeAspect="1"/>
          </p:cNvPicPr>
          <p:nvPr/>
        </p:nvPicPr>
        <p:blipFill>
          <a:blip r:embed="rId3" cstate="print"/>
          <a:srcRect r="16091"/>
          <a:stretch>
            <a:fillRect/>
          </a:stretch>
        </p:blipFill>
        <p:spPr>
          <a:xfrm>
            <a:off x="1389613" y="2757404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man_dollars.jpg"/>
          <p:cNvPicPr>
            <a:picLocks noChangeAspect="1"/>
          </p:cNvPicPr>
          <p:nvPr/>
        </p:nvPicPr>
        <p:blipFill>
          <a:blip r:embed="rId3" cstate="print"/>
          <a:srcRect r="16091"/>
          <a:stretch>
            <a:fillRect/>
          </a:stretch>
        </p:blipFill>
        <p:spPr>
          <a:xfrm>
            <a:off x="1369868" y="38933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man_dollars.jpg"/>
          <p:cNvPicPr>
            <a:picLocks noChangeAspect="1"/>
          </p:cNvPicPr>
          <p:nvPr/>
        </p:nvPicPr>
        <p:blipFill>
          <a:blip r:embed="rId3" cstate="print"/>
          <a:srcRect r="16091"/>
          <a:stretch>
            <a:fillRect/>
          </a:stretch>
        </p:blipFill>
        <p:spPr>
          <a:xfrm>
            <a:off x="1447800" y="52649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90600" y="2988287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988287"/>
                <a:ext cx="37702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16313" y="4183302"/>
                <a:ext cx="3298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313" y="4183302"/>
                <a:ext cx="329834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71001" y="5495785"/>
                <a:ext cx="3858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001" y="5495785"/>
                <a:ext cx="38581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60159" y="2060169"/>
            <a:ext cx="265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Unit-Demand Bidders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063374" y="205740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Items</a:t>
            </a:r>
            <a:endParaRPr lang="en-US" dirty="0"/>
          </a:p>
        </p:txBody>
      </p:sp>
      <p:cxnSp>
        <p:nvCxnSpPr>
          <p:cNvPr id="22" name="Straight Arrow Connector 21"/>
          <p:cNvCxnSpPr>
            <a:endCxn id="38" idx="1"/>
          </p:cNvCxnSpPr>
          <p:nvPr/>
        </p:nvCxnSpPr>
        <p:spPr>
          <a:xfrm flipV="1">
            <a:off x="2185859" y="3330263"/>
            <a:ext cx="1710646" cy="1222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396485" y="3742005"/>
                <a:ext cx="5427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485" y="3742005"/>
                <a:ext cx="542776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17653" y="4574895"/>
                <a:ext cx="1832168" cy="812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latin typeface="Cambria Math" panose="02040503050406030204" pitchFamily="18" charset="0"/>
                  </a:rPr>
                  <a:t>Unit-Demand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lim>
                      </m:limLow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53" y="4574895"/>
                <a:ext cx="1832168" cy="812915"/>
              </a:xfrm>
              <a:prstGeom prst="rect">
                <a:avLst/>
              </a:prstGeom>
              <a:blipFill rotWithShape="0">
                <a:blip r:embed="rId8"/>
                <a:stretch>
                  <a:fillRect t="-4478"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endCxn id="39" idx="1"/>
          </p:cNvCxnSpPr>
          <p:nvPr/>
        </p:nvCxnSpPr>
        <p:spPr>
          <a:xfrm flipV="1">
            <a:off x="2189835" y="4246426"/>
            <a:ext cx="1706670" cy="297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100085" y="3988403"/>
                <a:ext cx="542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085" y="3988403"/>
                <a:ext cx="542777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>
            <a:endCxn id="40" idx="1"/>
          </p:cNvCxnSpPr>
          <p:nvPr/>
        </p:nvCxnSpPr>
        <p:spPr>
          <a:xfrm>
            <a:off x="2185859" y="4540546"/>
            <a:ext cx="1772072" cy="707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949706" y="4878715"/>
                <a:ext cx="542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706" y="4878715"/>
                <a:ext cx="542777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2" descr="http://www.esquire.com/cm/esquire/images/r8/esq-lomo-fred-perry-collaboration-030912-xlg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05" y="3017892"/>
            <a:ext cx="935589" cy="62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http://www.bitrebels.com/wp-content/uploads/2012/02/la-sardina-lomo-camera-kit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8636" b="90000" l="9906" r="70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91" t="33465" r="23184" b="17067"/>
          <a:stretch/>
        </p:blipFill>
        <p:spPr bwMode="auto">
          <a:xfrm>
            <a:off x="3896505" y="3893403"/>
            <a:ext cx="935589" cy="70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http://www.cupcakebusinesscards.com/i/golden_retro_camera_rectangular_stickers-p217876709021603659wqhjw_315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3810" b="89524" l="3810" r="949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931" y="4841657"/>
            <a:ext cx="812734" cy="81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33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First-Price Auction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arget: BNE with correlated values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 descr="http://www.bitrebels.com/wp-content/uploads/2012/02/la-sardina-lomo-camera-ki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636" b="90000" l="9906" r="70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91" t="33465" r="23184" b="17067"/>
          <a:stretch/>
        </p:blipFill>
        <p:spPr bwMode="auto">
          <a:xfrm>
            <a:off x="3675760" y="4176975"/>
            <a:ext cx="935589" cy="70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man_dollars.jpg"/>
          <p:cNvPicPr>
            <a:picLocks noChangeAspect="1"/>
          </p:cNvPicPr>
          <p:nvPr/>
        </p:nvPicPr>
        <p:blipFill>
          <a:blip r:embed="rId4" cstate="print"/>
          <a:srcRect r="16091"/>
          <a:stretch>
            <a:fillRect/>
          </a:stretch>
        </p:blipFill>
        <p:spPr>
          <a:xfrm>
            <a:off x="1537725" y="2717998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man_dollars.jpg"/>
          <p:cNvPicPr>
            <a:picLocks noChangeAspect="1"/>
          </p:cNvPicPr>
          <p:nvPr/>
        </p:nvPicPr>
        <p:blipFill>
          <a:blip r:embed="rId4" cstate="print"/>
          <a:srcRect r="16091"/>
          <a:stretch>
            <a:fillRect/>
          </a:stretch>
        </p:blipFill>
        <p:spPr>
          <a:xfrm>
            <a:off x="1517980" y="4101900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man_dollars.jpg"/>
          <p:cNvPicPr>
            <a:picLocks noChangeAspect="1"/>
          </p:cNvPicPr>
          <p:nvPr/>
        </p:nvPicPr>
        <p:blipFill>
          <a:blip r:embed="rId4" cstate="print"/>
          <a:srcRect r="16091"/>
          <a:stretch>
            <a:fillRect/>
          </a:stretch>
        </p:blipFill>
        <p:spPr>
          <a:xfrm>
            <a:off x="1565954" y="54935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6" name="Straight Arrow Connector 25"/>
          <p:cNvCxnSpPr>
            <a:stCxn id="19" idx="6"/>
            <a:endCxn id="7" idx="1"/>
          </p:cNvCxnSpPr>
          <p:nvPr/>
        </p:nvCxnSpPr>
        <p:spPr>
          <a:xfrm>
            <a:off x="2314226" y="4517449"/>
            <a:ext cx="1361534" cy="125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172759" y="4148117"/>
                <a:ext cx="8397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759" y="4148117"/>
                <a:ext cx="839782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stCxn id="18" idx="6"/>
            <a:endCxn id="7" idx="1"/>
          </p:cNvCxnSpPr>
          <p:nvPr/>
        </p:nvCxnSpPr>
        <p:spPr>
          <a:xfrm>
            <a:off x="2333971" y="3133547"/>
            <a:ext cx="1341789" cy="13964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393332" y="3035629"/>
                <a:ext cx="895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332" y="3035629"/>
                <a:ext cx="89531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336009" y="5655601"/>
                <a:ext cx="947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009" y="5655601"/>
                <a:ext cx="947503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>
            <a:stCxn id="20" idx="6"/>
            <a:endCxn id="7" idx="1"/>
          </p:cNvCxnSpPr>
          <p:nvPr/>
        </p:nvCxnSpPr>
        <p:spPr>
          <a:xfrm flipV="1">
            <a:off x="2362200" y="4529998"/>
            <a:ext cx="1313560" cy="13790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loud Callout 11"/>
              <p:cNvSpPr/>
              <p:nvPr/>
            </p:nvSpPr>
            <p:spPr>
              <a:xfrm>
                <a:off x="937457" y="2186102"/>
                <a:ext cx="762000" cy="582409"/>
              </a:xfrm>
              <a:prstGeom prst="cloudCallout">
                <a:avLst>
                  <a:gd name="adj1" fmla="val 55223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Cloud Callou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457" y="2186102"/>
                <a:ext cx="762000" cy="582409"/>
              </a:xfrm>
              <a:prstGeom prst="cloudCallout">
                <a:avLst>
                  <a:gd name="adj1" fmla="val 55223"/>
                  <a:gd name="adj2" fmla="val 66923"/>
                </a:avLst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loud Callout 33"/>
              <p:cNvSpPr/>
              <p:nvPr/>
            </p:nvSpPr>
            <p:spPr>
              <a:xfrm>
                <a:off x="937457" y="3541397"/>
                <a:ext cx="762000" cy="582409"/>
              </a:xfrm>
              <a:prstGeom prst="cloudCallout">
                <a:avLst>
                  <a:gd name="adj1" fmla="val 55223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Cloud Callout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457" y="3541397"/>
                <a:ext cx="762000" cy="582409"/>
              </a:xfrm>
              <a:prstGeom prst="cloudCallout">
                <a:avLst>
                  <a:gd name="adj1" fmla="val 55223"/>
                  <a:gd name="adj2" fmla="val 66923"/>
                </a:avLst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loud Callout 34"/>
              <p:cNvSpPr/>
              <p:nvPr/>
            </p:nvSpPr>
            <p:spPr>
              <a:xfrm>
                <a:off x="937457" y="4895191"/>
                <a:ext cx="762000" cy="582409"/>
              </a:xfrm>
              <a:prstGeom prst="cloudCallout">
                <a:avLst>
                  <a:gd name="adj1" fmla="val 55223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Cloud Callout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457" y="4895191"/>
                <a:ext cx="762000" cy="582409"/>
              </a:xfrm>
              <a:prstGeom prst="cloudCallout">
                <a:avLst>
                  <a:gd name="adj1" fmla="val 55223"/>
                  <a:gd name="adj2" fmla="val 66923"/>
                </a:avLst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07512" y="2133600"/>
                <a:ext cx="6927288" cy="4707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 smtClean="0"/>
                  <a:t>: correlated distribution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Conditional on value, maximizes utility: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  <m:d>
                                <m:d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𝐯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𝐯</m:t>
                                      </m:r>
                                    </m:e>
                                    <m:sub>
                                      <m:r>
                                        <a:rPr lang="en-US" sz="2400" b="1" i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1" i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𝐢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  <a:p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Equilibrium Welfare: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𝑆𝑊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  <m:d>
                                <m:d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𝐯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  <m:d>
                                    <m:d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𝐯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Optimal Welfare: highest value bidder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𝑂𝑃𝑇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𝐯</m:t>
                                  </m:r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512" y="2133600"/>
                <a:ext cx="6927288" cy="4707314"/>
              </a:xfrm>
              <a:prstGeom prst="rect">
                <a:avLst/>
              </a:prstGeom>
              <a:blipFill rotWithShape="0">
                <a:blip r:embed="rId11"/>
                <a:stretch>
                  <a:fillRect l="-1232" t="-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>
            <a:off x="685800" y="2093976"/>
            <a:ext cx="152400" cy="35616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4261" y="3690122"/>
                <a:ext cx="6377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61" y="3690122"/>
                <a:ext cx="637739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706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Markets – Greedy Mechanism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5353508" y="2121408"/>
                <a:ext cx="5774740" cy="4050792"/>
              </a:xfrm>
            </p:spPr>
            <p:txBody>
              <a:bodyPr/>
              <a:lstStyle/>
              <a:p>
                <a:r>
                  <a:rPr lang="en-US" dirty="0" smtClean="0"/>
                  <a:t>Deviation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Only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item in optimal matching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 smtClean="0"/>
                  <a:t> is price of item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Thus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en-US" dirty="0" smtClean="0"/>
                  <a:t>-smooth via valuation profile dependent deviations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53508" y="2121408"/>
                <a:ext cx="5774740" cy="4050792"/>
              </a:xfrm>
              <a:blipFill rotWithShape="0">
                <a:blip r:embed="rId2"/>
                <a:stretch>
                  <a:fillRect l="-422" t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man_dollars.jpg"/>
          <p:cNvPicPr>
            <a:picLocks noChangeAspect="1"/>
          </p:cNvPicPr>
          <p:nvPr/>
        </p:nvPicPr>
        <p:blipFill>
          <a:blip r:embed="rId3" cstate="print"/>
          <a:srcRect r="16091"/>
          <a:stretch>
            <a:fillRect/>
          </a:stretch>
        </p:blipFill>
        <p:spPr>
          <a:xfrm>
            <a:off x="1389613" y="2757404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man_dollars.jpg"/>
          <p:cNvPicPr>
            <a:picLocks noChangeAspect="1"/>
          </p:cNvPicPr>
          <p:nvPr/>
        </p:nvPicPr>
        <p:blipFill>
          <a:blip r:embed="rId3" cstate="print"/>
          <a:srcRect r="16091"/>
          <a:stretch>
            <a:fillRect/>
          </a:stretch>
        </p:blipFill>
        <p:spPr>
          <a:xfrm>
            <a:off x="1369868" y="38933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man_dollars.jpg"/>
          <p:cNvPicPr>
            <a:picLocks noChangeAspect="1"/>
          </p:cNvPicPr>
          <p:nvPr/>
        </p:nvPicPr>
        <p:blipFill>
          <a:blip r:embed="rId3" cstate="print"/>
          <a:srcRect r="16091"/>
          <a:stretch>
            <a:fillRect/>
          </a:stretch>
        </p:blipFill>
        <p:spPr>
          <a:xfrm>
            <a:off x="1447800" y="52649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90600" y="2988287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988287"/>
                <a:ext cx="37702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16313" y="4183302"/>
                <a:ext cx="3298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313" y="4183302"/>
                <a:ext cx="329834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71001" y="5495785"/>
                <a:ext cx="3858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001" y="5495785"/>
                <a:ext cx="38581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60159" y="2060169"/>
            <a:ext cx="265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Unit-Demand Bidders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063374" y="205740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Items</a:t>
            </a:r>
            <a:endParaRPr lang="en-US" dirty="0"/>
          </a:p>
        </p:txBody>
      </p:sp>
      <p:cxnSp>
        <p:nvCxnSpPr>
          <p:cNvPr id="22" name="Straight Arrow Connector 21"/>
          <p:cNvCxnSpPr>
            <a:endCxn id="38" idx="1"/>
          </p:cNvCxnSpPr>
          <p:nvPr/>
        </p:nvCxnSpPr>
        <p:spPr>
          <a:xfrm flipV="1">
            <a:off x="2185859" y="3330263"/>
            <a:ext cx="1710646" cy="1222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396485" y="3742005"/>
                <a:ext cx="5427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485" y="3742005"/>
                <a:ext cx="542776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17653" y="4574895"/>
                <a:ext cx="1832168" cy="812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latin typeface="Cambria Math" panose="02040503050406030204" pitchFamily="18" charset="0"/>
                  </a:rPr>
                  <a:t>Unit-Demand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lim>
                      </m:limLow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53" y="4574895"/>
                <a:ext cx="1832168" cy="812915"/>
              </a:xfrm>
              <a:prstGeom prst="rect">
                <a:avLst/>
              </a:prstGeom>
              <a:blipFill rotWithShape="0">
                <a:blip r:embed="rId8"/>
                <a:stretch>
                  <a:fillRect t="-4478"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endCxn id="39" idx="1"/>
          </p:cNvCxnSpPr>
          <p:nvPr/>
        </p:nvCxnSpPr>
        <p:spPr>
          <a:xfrm flipV="1">
            <a:off x="2189835" y="4246426"/>
            <a:ext cx="1706670" cy="297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100085" y="3988403"/>
                <a:ext cx="542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085" y="3988403"/>
                <a:ext cx="542777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>
            <a:endCxn id="40" idx="1"/>
          </p:cNvCxnSpPr>
          <p:nvPr/>
        </p:nvCxnSpPr>
        <p:spPr>
          <a:xfrm>
            <a:off x="2185859" y="4540546"/>
            <a:ext cx="1772072" cy="707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949706" y="4878715"/>
                <a:ext cx="542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706" y="4878715"/>
                <a:ext cx="542777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2" descr="http://www.esquire.com/cm/esquire/images/r8/esq-lomo-fred-perry-collaboration-030912-xlg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05" y="3017892"/>
            <a:ext cx="935589" cy="62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http://www.bitrebels.com/wp-content/uploads/2012/02/la-sardina-lomo-camera-kit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8636" b="90000" l="9906" r="70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91" t="33465" r="23184" b="17067"/>
          <a:stretch/>
        </p:blipFill>
        <p:spPr bwMode="auto">
          <a:xfrm>
            <a:off x="3896505" y="3893403"/>
            <a:ext cx="935589" cy="70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http://www.cupcakebusinesscards.com/i/golden_retro_camera_rectangular_stickers-p217876709021603659wqhjw_315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3810" b="89524" l="3810" r="949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931" y="4841657"/>
            <a:ext cx="812734" cy="81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2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Markets – Greedy Mechanism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5480354" y="2103308"/>
                <a:ext cx="5949646" cy="458419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In fact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Only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item in optimal matching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d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Thus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en-US" dirty="0" smtClean="0"/>
                  <a:t>-smooth</a:t>
                </a:r>
              </a:p>
              <a:p>
                <a:endParaRPr lang="en-US" dirty="0"/>
              </a:p>
              <a:p>
                <a:r>
                  <a:rPr lang="en-US" dirty="0" smtClean="0"/>
                  <a:t>Greedy on true values: 2-approx.</a:t>
                </a:r>
              </a:p>
              <a:p>
                <a:r>
                  <a:rPr lang="en-US" dirty="0" smtClean="0"/>
                  <a:t>Greedy on reported values: 1.58-approx.!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80354" y="2103308"/>
                <a:ext cx="5949646" cy="4584193"/>
              </a:xfrm>
              <a:blipFill rotWithShape="0">
                <a:blip r:embed="rId2"/>
                <a:stretch>
                  <a:fillRect l="-410" t="-1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man_dollars.jpg"/>
          <p:cNvPicPr>
            <a:picLocks noChangeAspect="1"/>
          </p:cNvPicPr>
          <p:nvPr/>
        </p:nvPicPr>
        <p:blipFill>
          <a:blip r:embed="rId3" cstate="print"/>
          <a:srcRect r="16091"/>
          <a:stretch>
            <a:fillRect/>
          </a:stretch>
        </p:blipFill>
        <p:spPr>
          <a:xfrm>
            <a:off x="1389613" y="2757404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man_dollars.jpg"/>
          <p:cNvPicPr>
            <a:picLocks noChangeAspect="1"/>
          </p:cNvPicPr>
          <p:nvPr/>
        </p:nvPicPr>
        <p:blipFill>
          <a:blip r:embed="rId3" cstate="print"/>
          <a:srcRect r="16091"/>
          <a:stretch>
            <a:fillRect/>
          </a:stretch>
        </p:blipFill>
        <p:spPr>
          <a:xfrm>
            <a:off x="1369868" y="38933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man_dollars.jpg"/>
          <p:cNvPicPr>
            <a:picLocks noChangeAspect="1"/>
          </p:cNvPicPr>
          <p:nvPr/>
        </p:nvPicPr>
        <p:blipFill>
          <a:blip r:embed="rId3" cstate="print"/>
          <a:srcRect r="16091"/>
          <a:stretch>
            <a:fillRect/>
          </a:stretch>
        </p:blipFill>
        <p:spPr>
          <a:xfrm>
            <a:off x="1447800" y="55697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90600" y="2988287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988287"/>
                <a:ext cx="37702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16313" y="4183302"/>
                <a:ext cx="3298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313" y="4183302"/>
                <a:ext cx="329834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71001" y="5800585"/>
                <a:ext cx="3858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001" y="5800585"/>
                <a:ext cx="38581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60159" y="2060169"/>
            <a:ext cx="265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Unit-Demand Bidders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063374" y="205740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Items</a:t>
            </a:r>
            <a:endParaRPr lang="en-US" dirty="0"/>
          </a:p>
        </p:txBody>
      </p:sp>
      <p:cxnSp>
        <p:nvCxnSpPr>
          <p:cNvPr id="22" name="Straight Arrow Connector 21"/>
          <p:cNvCxnSpPr>
            <a:endCxn id="38" idx="1"/>
          </p:cNvCxnSpPr>
          <p:nvPr/>
        </p:nvCxnSpPr>
        <p:spPr>
          <a:xfrm flipV="1">
            <a:off x="2185859" y="3330263"/>
            <a:ext cx="1710646" cy="1222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396485" y="3742005"/>
                <a:ext cx="5427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485" y="3742005"/>
                <a:ext cx="542776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17653" y="4574895"/>
                <a:ext cx="1832168" cy="812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latin typeface="Cambria Math" panose="02040503050406030204" pitchFamily="18" charset="0"/>
                  </a:rPr>
                  <a:t>Unit-Demand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lim>
                      </m:limLow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53" y="4574895"/>
                <a:ext cx="1832168" cy="812915"/>
              </a:xfrm>
              <a:prstGeom prst="rect">
                <a:avLst/>
              </a:prstGeom>
              <a:blipFill rotWithShape="0">
                <a:blip r:embed="rId8"/>
                <a:stretch>
                  <a:fillRect t="-4478"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endCxn id="39" idx="1"/>
          </p:cNvCxnSpPr>
          <p:nvPr/>
        </p:nvCxnSpPr>
        <p:spPr>
          <a:xfrm flipV="1">
            <a:off x="2189835" y="4246426"/>
            <a:ext cx="1706670" cy="297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100085" y="3988403"/>
                <a:ext cx="542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085" y="3988403"/>
                <a:ext cx="542777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>
            <a:endCxn id="40" idx="1"/>
          </p:cNvCxnSpPr>
          <p:nvPr/>
        </p:nvCxnSpPr>
        <p:spPr>
          <a:xfrm>
            <a:off x="2185859" y="4540546"/>
            <a:ext cx="1772072" cy="707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949706" y="4878715"/>
                <a:ext cx="542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706" y="4878715"/>
                <a:ext cx="542777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2" descr="http://www.esquire.com/cm/esquire/images/r8/esq-lomo-fred-perry-collaboration-030912-xlg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05" y="3017892"/>
            <a:ext cx="935589" cy="62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http://www.bitrebels.com/wp-content/uploads/2012/02/la-sardina-lomo-camera-kit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8636" b="90000" l="9906" r="70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91" t="33465" r="23184" b="17067"/>
          <a:stretch/>
        </p:blipFill>
        <p:spPr bwMode="auto">
          <a:xfrm>
            <a:off x="3896505" y="3893403"/>
            <a:ext cx="935589" cy="70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http://www.cupcakebusinesscards.com/i/golden_retro_camera_rectangular_stickers-p217876709021603659wqhjw_315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3810" b="89524" l="3810" r="949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931" y="4841657"/>
            <a:ext cx="812734" cy="81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3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Incentives improve algorithmic </a:t>
            </a:r>
            <a:r>
              <a:rPr lang="en-US" dirty="0" smtClean="0"/>
              <a:t>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9384" y="2121408"/>
            <a:ext cx="6131744" cy="405079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Greedy on true values: 2-approx.</a:t>
            </a:r>
          </a:p>
          <a:p>
            <a:endParaRPr lang="en-US" sz="2800" b="1" dirty="0">
              <a:solidFill>
                <a:srgbClr val="C0000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At equilibrium: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Player 2 never goes for first item</a:t>
            </a:r>
            <a:endParaRPr lang="en-US" sz="2400" dirty="0">
              <a:solidFill>
                <a:srgbClr val="0070C0"/>
              </a:solidFill>
            </a:endParaRP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Too expensive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So allocation is efficient</a:t>
            </a:r>
            <a:endParaRPr lang="en-US" sz="2400" dirty="0">
              <a:solidFill>
                <a:srgbClr val="0070C0"/>
              </a:solidFill>
            </a:endParaRPr>
          </a:p>
          <a:p>
            <a:pPr lvl="1"/>
            <a:endParaRPr lang="en-US" sz="2400" b="1" dirty="0" smtClean="0">
              <a:solidFill>
                <a:srgbClr val="C00000"/>
              </a:solidFill>
            </a:endParaRPr>
          </a:p>
        </p:txBody>
      </p:sp>
      <p:pic>
        <p:nvPicPr>
          <p:cNvPr id="4" name="Picture 3" descr="man_dollars.jpg"/>
          <p:cNvPicPr>
            <a:picLocks noChangeAspect="1"/>
          </p:cNvPicPr>
          <p:nvPr/>
        </p:nvPicPr>
        <p:blipFill>
          <a:blip r:embed="rId2" cstate="print"/>
          <a:srcRect r="16091"/>
          <a:stretch>
            <a:fillRect/>
          </a:stretch>
        </p:blipFill>
        <p:spPr>
          <a:xfrm>
            <a:off x="1389613" y="3443204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man_dollars.jpg"/>
          <p:cNvPicPr>
            <a:picLocks noChangeAspect="1"/>
          </p:cNvPicPr>
          <p:nvPr/>
        </p:nvPicPr>
        <p:blipFill>
          <a:blip r:embed="rId2" cstate="print"/>
          <a:srcRect r="16091"/>
          <a:stretch>
            <a:fillRect/>
          </a:stretch>
        </p:blipFill>
        <p:spPr>
          <a:xfrm>
            <a:off x="1369868" y="45791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60159" y="2745969"/>
            <a:ext cx="265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Unit-Demand Bidders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63374" y="274320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Items</a:t>
            </a:r>
            <a:endParaRPr lang="en-US" dirty="0"/>
          </a:p>
        </p:txBody>
      </p:sp>
      <p:pic>
        <p:nvPicPr>
          <p:cNvPr id="8" name="Picture 2" descr="http://www.esquire.com/cm/esquire/images/r8/esq-lomo-fred-perry-collaboration-030912-x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05" y="3533496"/>
            <a:ext cx="935589" cy="62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bitrebels.com/wp-content/uploads/2012/02/la-sardina-lomo-camera-ki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636" b="90000" l="9906" r="70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91" t="33465" r="23184" b="17067"/>
          <a:stretch/>
        </p:blipFill>
        <p:spPr bwMode="auto">
          <a:xfrm>
            <a:off x="3896505" y="4627955"/>
            <a:ext cx="935589" cy="70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>
            <a:stCxn id="4" idx="6"/>
            <a:endCxn id="8" idx="1"/>
          </p:cNvCxnSpPr>
          <p:nvPr/>
        </p:nvCxnSpPr>
        <p:spPr>
          <a:xfrm flipV="1">
            <a:off x="2185859" y="3845867"/>
            <a:ext cx="1710646" cy="12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652646" y="3477869"/>
                <a:ext cx="7770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646" y="3477869"/>
                <a:ext cx="77707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stCxn id="4" idx="6"/>
            <a:endCxn id="9" idx="1"/>
          </p:cNvCxnSpPr>
          <p:nvPr/>
        </p:nvCxnSpPr>
        <p:spPr>
          <a:xfrm>
            <a:off x="2185859" y="3858753"/>
            <a:ext cx="1710646" cy="1122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36943" y="3985856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943" y="3985856"/>
                <a:ext cx="38664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stCxn id="5" idx="6"/>
            <a:endCxn id="9" idx="1"/>
          </p:cNvCxnSpPr>
          <p:nvPr/>
        </p:nvCxnSpPr>
        <p:spPr>
          <a:xfrm flipV="1">
            <a:off x="2166114" y="4980978"/>
            <a:ext cx="1730391" cy="13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6"/>
            <a:endCxn id="8" idx="1"/>
          </p:cNvCxnSpPr>
          <p:nvPr/>
        </p:nvCxnSpPr>
        <p:spPr>
          <a:xfrm flipV="1">
            <a:off x="2166114" y="3845867"/>
            <a:ext cx="1730391" cy="1148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085353" y="4509763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353" y="4509763"/>
                <a:ext cx="38664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226554" y="5017759"/>
                <a:ext cx="7770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554" y="5017759"/>
                <a:ext cx="777072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V="1">
            <a:off x="2501168" y="3985857"/>
            <a:ext cx="1395337" cy="91634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327523" y="4142632"/>
            <a:ext cx="1141215" cy="77112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170097" y="3498836"/>
            <a:ext cx="1726408" cy="2310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189372" y="5388528"/>
            <a:ext cx="1726408" cy="2310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84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Single-Minded Combinatorial Auction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0" y="2690287"/>
                <a:ext cx="5032248" cy="318391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Each bidder submits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Run some algorithm over reported single-minded values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Charge bid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if allocated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0" y="2690287"/>
                <a:ext cx="5032248" cy="3183913"/>
              </a:xfrm>
              <a:blipFill rotWithShape="0">
                <a:blip r:embed="rId2"/>
                <a:stretch>
                  <a:fillRect l="-1090" t="-2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man_dollars.jpg"/>
          <p:cNvPicPr>
            <a:picLocks noChangeAspect="1"/>
          </p:cNvPicPr>
          <p:nvPr/>
        </p:nvPicPr>
        <p:blipFill>
          <a:blip r:embed="rId3" cstate="print"/>
          <a:srcRect r="16091"/>
          <a:stretch>
            <a:fillRect/>
          </a:stretch>
        </p:blipFill>
        <p:spPr>
          <a:xfrm>
            <a:off x="1389613" y="2757404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man_dollars.jpg"/>
          <p:cNvPicPr>
            <a:picLocks noChangeAspect="1"/>
          </p:cNvPicPr>
          <p:nvPr/>
        </p:nvPicPr>
        <p:blipFill>
          <a:blip r:embed="rId3" cstate="print"/>
          <a:srcRect r="16091"/>
          <a:stretch>
            <a:fillRect/>
          </a:stretch>
        </p:blipFill>
        <p:spPr>
          <a:xfrm>
            <a:off x="1369868" y="38933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man_dollars.jpg"/>
          <p:cNvPicPr>
            <a:picLocks noChangeAspect="1"/>
          </p:cNvPicPr>
          <p:nvPr/>
        </p:nvPicPr>
        <p:blipFill>
          <a:blip r:embed="rId3" cstate="print"/>
          <a:srcRect r="16091"/>
          <a:stretch>
            <a:fillRect/>
          </a:stretch>
        </p:blipFill>
        <p:spPr>
          <a:xfrm>
            <a:off x="1447800" y="55697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90600" y="2988287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988287"/>
                <a:ext cx="37702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16313" y="4183302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313" y="4183302"/>
                <a:ext cx="386644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71001" y="5800585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001" y="5800585"/>
                <a:ext cx="38664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60159" y="2060169"/>
            <a:ext cx="2744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Single-Minded Bidders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63374" y="205740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58762" y="4574895"/>
                <a:ext cx="19499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latin typeface="Cambria Math" panose="02040503050406030204" pitchFamily="18" charset="0"/>
                  </a:rPr>
                  <a:t>Single-minded: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for whole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62" y="4574895"/>
                <a:ext cx="1949957" cy="646331"/>
              </a:xfrm>
              <a:prstGeom prst="rect">
                <a:avLst/>
              </a:prstGeom>
              <a:blipFill rotWithShape="0">
                <a:blip r:embed="rId7"/>
                <a:stretch>
                  <a:fillRect t="-5607" b="-12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http://www.esquire.com/cm/esquire/images/r8/esq-lomo-fred-perry-collaboration-030912-xl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05" y="3017892"/>
            <a:ext cx="935589" cy="62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://www.bitrebels.com/wp-content/uploads/2012/02/la-sardina-lomo-camera-kit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636" b="90000" l="9906" r="70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91" t="33465" r="23184" b="17067"/>
          <a:stretch/>
        </p:blipFill>
        <p:spPr bwMode="auto">
          <a:xfrm>
            <a:off x="3896505" y="3893403"/>
            <a:ext cx="935589" cy="70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www.cupcakebusinesscards.com/i/golden_retro_camera_rectangular_stickers-p217876709021603659wqhjw_315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3810" b="89524" l="3810" r="949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931" y="4841657"/>
            <a:ext cx="812734" cy="81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3810000" y="2988287"/>
            <a:ext cx="1143000" cy="1736113"/>
          </a:xfrm>
          <a:prstGeom prst="round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871609" y="2686364"/>
                <a:ext cx="4721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609" y="2686364"/>
                <a:ext cx="472116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ounded Rectangle 23"/>
          <p:cNvSpPr/>
          <p:nvPr/>
        </p:nvSpPr>
        <p:spPr>
          <a:xfrm>
            <a:off x="3658595" y="3973600"/>
            <a:ext cx="1143000" cy="1736113"/>
          </a:xfrm>
          <a:prstGeom prst="round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476028" y="5779054"/>
                <a:ext cx="4774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028" y="5779054"/>
                <a:ext cx="477438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25"/>
          <p:cNvSpPr/>
          <p:nvPr/>
        </p:nvSpPr>
        <p:spPr>
          <a:xfrm>
            <a:off x="3606007" y="3722831"/>
            <a:ext cx="1743040" cy="1118826"/>
          </a:xfrm>
          <a:prstGeom prst="round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359046" y="3998636"/>
                <a:ext cx="4774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046" y="3998636"/>
                <a:ext cx="477438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92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0" y="2988286"/>
                <a:ext cx="5032248" cy="318391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Each bidder submits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Run 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optimal algorithm</a:t>
                </a:r>
                <a:r>
                  <a:rPr lang="en-US" sz="2400" dirty="0" smtClean="0"/>
                  <a:t> over reported single-minded values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Charge bid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if allocated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0" y="2988286"/>
                <a:ext cx="5032248" cy="3183913"/>
              </a:xfrm>
              <a:blipFill rotWithShape="0">
                <a:blip r:embed="rId2"/>
                <a:stretch>
                  <a:fillRect l="-1090" t="-2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man_dollars.jpg"/>
          <p:cNvPicPr>
            <a:picLocks noChangeAspect="1"/>
          </p:cNvPicPr>
          <p:nvPr/>
        </p:nvPicPr>
        <p:blipFill>
          <a:blip r:embed="rId3" cstate="print"/>
          <a:srcRect r="16091"/>
          <a:stretch>
            <a:fillRect/>
          </a:stretch>
        </p:blipFill>
        <p:spPr>
          <a:xfrm>
            <a:off x="1389613" y="2757404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man_dollars.jpg"/>
          <p:cNvPicPr>
            <a:picLocks noChangeAspect="1"/>
          </p:cNvPicPr>
          <p:nvPr/>
        </p:nvPicPr>
        <p:blipFill>
          <a:blip r:embed="rId3" cstate="print"/>
          <a:srcRect r="16091"/>
          <a:stretch>
            <a:fillRect/>
          </a:stretch>
        </p:blipFill>
        <p:spPr>
          <a:xfrm>
            <a:off x="1369868" y="38933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man_dollars.jpg"/>
          <p:cNvPicPr>
            <a:picLocks noChangeAspect="1"/>
          </p:cNvPicPr>
          <p:nvPr/>
        </p:nvPicPr>
        <p:blipFill>
          <a:blip r:embed="rId3" cstate="print"/>
          <a:srcRect r="16091"/>
          <a:stretch>
            <a:fillRect/>
          </a:stretch>
        </p:blipFill>
        <p:spPr>
          <a:xfrm>
            <a:off x="1447800" y="55697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90600" y="2988287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988287"/>
                <a:ext cx="37702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16313" y="4183302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313" y="4183302"/>
                <a:ext cx="386644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71001" y="5800585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001" y="5800585"/>
                <a:ext cx="38664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60159" y="2060169"/>
            <a:ext cx="2744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Single-Minded Bidders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63374" y="205740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58762" y="4574895"/>
                <a:ext cx="19499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latin typeface="Cambria Math" panose="02040503050406030204" pitchFamily="18" charset="0"/>
                  </a:rPr>
                  <a:t>Single-minded: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for whole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62" y="4574895"/>
                <a:ext cx="1949957" cy="646331"/>
              </a:xfrm>
              <a:prstGeom prst="rect">
                <a:avLst/>
              </a:prstGeom>
              <a:blipFill rotWithShape="0">
                <a:blip r:embed="rId7"/>
                <a:stretch>
                  <a:fillRect t="-5607" b="-12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http://www.esquire.com/cm/esquire/images/r8/esq-lomo-fred-perry-collaboration-030912-xl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05" y="3017892"/>
            <a:ext cx="935589" cy="62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://www.bitrebels.com/wp-content/uploads/2012/02/la-sardina-lomo-camera-kit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636" b="90000" l="9906" r="70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91" t="33465" r="23184" b="17067"/>
          <a:stretch/>
        </p:blipFill>
        <p:spPr bwMode="auto">
          <a:xfrm>
            <a:off x="3896505" y="3893403"/>
            <a:ext cx="935589" cy="70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www.cupcakebusinesscards.com/i/golden_retro_camera_rectangular_stickers-p217876709021603659wqhjw_315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3810" b="89524" l="3810" r="949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931" y="4841657"/>
            <a:ext cx="812734" cy="81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3810000" y="2988287"/>
            <a:ext cx="1143000" cy="1736113"/>
          </a:xfrm>
          <a:prstGeom prst="round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871609" y="2686364"/>
                <a:ext cx="4721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609" y="2686364"/>
                <a:ext cx="472116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ounded Rectangle 23"/>
          <p:cNvSpPr/>
          <p:nvPr/>
        </p:nvSpPr>
        <p:spPr>
          <a:xfrm>
            <a:off x="3658595" y="3973600"/>
            <a:ext cx="1143000" cy="1736113"/>
          </a:xfrm>
          <a:prstGeom prst="round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476028" y="5779054"/>
                <a:ext cx="4774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028" y="5779054"/>
                <a:ext cx="477438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25"/>
          <p:cNvSpPr/>
          <p:nvPr/>
        </p:nvSpPr>
        <p:spPr>
          <a:xfrm>
            <a:off x="3606007" y="3722831"/>
            <a:ext cx="1743040" cy="1118826"/>
          </a:xfrm>
          <a:prstGeom prst="round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359046" y="3998636"/>
                <a:ext cx="4774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046" y="3998636"/>
                <a:ext cx="477438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94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inefficiency!</a:t>
            </a:r>
            <a:endParaRPr lang="en-US" dirty="0"/>
          </a:p>
        </p:txBody>
      </p:sp>
      <p:pic>
        <p:nvPicPr>
          <p:cNvPr id="4" name="Picture 3" descr="man_dollars.jpg"/>
          <p:cNvPicPr>
            <a:picLocks noChangeAspect="1"/>
          </p:cNvPicPr>
          <p:nvPr/>
        </p:nvPicPr>
        <p:blipFill>
          <a:blip r:embed="rId2" cstate="print"/>
          <a:srcRect r="16091"/>
          <a:stretch>
            <a:fillRect/>
          </a:stretch>
        </p:blipFill>
        <p:spPr>
          <a:xfrm>
            <a:off x="1389613" y="2757404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man_dollars.jpg"/>
          <p:cNvPicPr>
            <a:picLocks noChangeAspect="1"/>
          </p:cNvPicPr>
          <p:nvPr/>
        </p:nvPicPr>
        <p:blipFill>
          <a:blip r:embed="rId2" cstate="print"/>
          <a:srcRect r="16091"/>
          <a:stretch>
            <a:fillRect/>
          </a:stretch>
        </p:blipFill>
        <p:spPr>
          <a:xfrm>
            <a:off x="1369868" y="38933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56088" y="1828800"/>
                <a:ext cx="1098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Items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088" y="1828800"/>
                <a:ext cx="1098378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6557" r="-3333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58762" y="4574895"/>
                <a:ext cx="19499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latin typeface="Cambria Math" panose="02040503050406030204" pitchFamily="18" charset="0"/>
                  </a:rPr>
                  <a:t>Single-minded: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for whole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62" y="4574895"/>
                <a:ext cx="1949957" cy="646331"/>
              </a:xfrm>
              <a:prstGeom prst="rect">
                <a:avLst/>
              </a:prstGeom>
              <a:blipFill rotWithShape="0">
                <a:blip r:embed="rId4"/>
                <a:stretch>
                  <a:fillRect t="-5607" b="-12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http://www.esquire.com/cm/esquire/images/r8/esq-lomo-fred-perry-collaboration-030912-xl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88" y="2667000"/>
            <a:ext cx="935589" cy="62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://www.bitrebels.com/wp-content/uploads/2012/02/la-sardina-lomo-camera-kit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636" b="90000" l="9906" r="70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91" t="33465" r="23184" b="17067"/>
          <a:stretch/>
        </p:blipFill>
        <p:spPr bwMode="auto">
          <a:xfrm>
            <a:off x="3679888" y="3893403"/>
            <a:ext cx="935589" cy="70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www.cupcakebusinesscards.com/i/golden_retro_camera_rectangular_stickers-p217876709021603659wqhjw_31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810" b="89524" l="3810" r="949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304" y="5207660"/>
            <a:ext cx="812734" cy="81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352800" y="6366909"/>
                <a:ext cx="9925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6366909"/>
                <a:ext cx="992516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 descr="man_dollars.jpg"/>
          <p:cNvPicPr>
            <a:picLocks noChangeAspect="1"/>
          </p:cNvPicPr>
          <p:nvPr/>
        </p:nvPicPr>
        <p:blipFill>
          <a:blip r:embed="rId2" cstate="print"/>
          <a:srcRect r="16091"/>
          <a:stretch>
            <a:fillRect/>
          </a:stretch>
        </p:blipFill>
        <p:spPr>
          <a:xfrm>
            <a:off x="5562600" y="2612995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 rot="5400000">
                <a:off x="5726330" y="3418968"/>
                <a:ext cx="4687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726330" y="3418968"/>
                <a:ext cx="468786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 rot="5400000">
                <a:off x="3913289" y="3416354"/>
                <a:ext cx="4687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913289" y="3416354"/>
                <a:ext cx="468786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 rot="5400000">
                <a:off x="3926257" y="4797195"/>
                <a:ext cx="4687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926257" y="4797195"/>
                <a:ext cx="468786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3375088" y="2415536"/>
            <a:ext cx="1491085" cy="3832864"/>
          </a:xfrm>
          <a:prstGeom prst="roundRect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28" idx="2"/>
          </p:cNvCxnSpPr>
          <p:nvPr/>
        </p:nvCxnSpPr>
        <p:spPr>
          <a:xfrm flipH="1" flipV="1">
            <a:off x="4544038" y="3017563"/>
            <a:ext cx="1018562" cy="10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man_dollars.jpg"/>
          <p:cNvPicPr>
            <a:picLocks noChangeAspect="1"/>
          </p:cNvPicPr>
          <p:nvPr/>
        </p:nvPicPr>
        <p:blipFill>
          <a:blip r:embed="rId2" cstate="print"/>
          <a:srcRect r="16091"/>
          <a:stretch>
            <a:fillRect/>
          </a:stretch>
        </p:blipFill>
        <p:spPr>
          <a:xfrm>
            <a:off x="5562600" y="3881141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 descr="man_dollars.jpg"/>
          <p:cNvPicPr>
            <a:picLocks noChangeAspect="1"/>
          </p:cNvPicPr>
          <p:nvPr/>
        </p:nvPicPr>
        <p:blipFill>
          <a:blip r:embed="rId2" cstate="print"/>
          <a:srcRect r="16091"/>
          <a:stretch>
            <a:fillRect/>
          </a:stretch>
        </p:blipFill>
        <p:spPr>
          <a:xfrm>
            <a:off x="5562600" y="5220277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 rot="5400000">
                <a:off x="5726330" y="4947787"/>
                <a:ext cx="4687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726330" y="4947787"/>
                <a:ext cx="468786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358846" y="2612995"/>
                <a:ext cx="1210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846" y="2612995"/>
                <a:ext cx="1210203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330711" y="3980973"/>
                <a:ext cx="1210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711" y="3980973"/>
                <a:ext cx="1210203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303328" y="5341369"/>
                <a:ext cx="1210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328" y="5341369"/>
                <a:ext cx="1210203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32112" y="2624307"/>
                <a:ext cx="912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12" y="2624307"/>
                <a:ext cx="912814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32112" y="3846236"/>
                <a:ext cx="9181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12" y="3846236"/>
                <a:ext cx="918135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569049" y="2241023"/>
                <a:ext cx="4318151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At equilibrium: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1 and 2 bid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Other players bid 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 smtClean="0"/>
                  <a:t> 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9049" y="2241023"/>
                <a:ext cx="4318151" cy="2308324"/>
              </a:xfrm>
              <a:prstGeom prst="rect">
                <a:avLst/>
              </a:prstGeom>
              <a:blipFill rotWithShape="0">
                <a:blip r:embed="rId21"/>
                <a:stretch>
                  <a:fillRect l="-2260" t="-1852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 flipH="1" flipV="1">
            <a:off x="4524139" y="4308851"/>
            <a:ext cx="1018562" cy="10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4524139" y="5630335"/>
            <a:ext cx="1018562" cy="10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10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rad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/>
                  <a:t>Approximation Algorithm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0" y="2988286"/>
                <a:ext cx="5032248" cy="318391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Each bidder submits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Run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rad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Approximation 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Algorithm </a:t>
                </a:r>
                <a:r>
                  <a:rPr lang="en-US" sz="2400" dirty="0" smtClean="0"/>
                  <a:t>over reported single-minded values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Charge bid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if allocated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0" y="2988286"/>
                <a:ext cx="5032248" cy="3183913"/>
              </a:xfrm>
              <a:blipFill rotWithShape="0">
                <a:blip r:embed="rId3"/>
                <a:stretch>
                  <a:fillRect l="-1090" t="-2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man_dollars.jpg"/>
          <p:cNvPicPr>
            <a:picLocks noChangeAspect="1"/>
          </p:cNvPicPr>
          <p:nvPr/>
        </p:nvPicPr>
        <p:blipFill>
          <a:blip r:embed="rId4" cstate="print"/>
          <a:srcRect r="16091"/>
          <a:stretch>
            <a:fillRect/>
          </a:stretch>
        </p:blipFill>
        <p:spPr>
          <a:xfrm>
            <a:off x="1389613" y="2757404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man_dollars.jpg"/>
          <p:cNvPicPr>
            <a:picLocks noChangeAspect="1"/>
          </p:cNvPicPr>
          <p:nvPr/>
        </p:nvPicPr>
        <p:blipFill>
          <a:blip r:embed="rId4" cstate="print"/>
          <a:srcRect r="16091"/>
          <a:stretch>
            <a:fillRect/>
          </a:stretch>
        </p:blipFill>
        <p:spPr>
          <a:xfrm>
            <a:off x="1369868" y="38933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man_dollars.jpg"/>
          <p:cNvPicPr>
            <a:picLocks noChangeAspect="1"/>
          </p:cNvPicPr>
          <p:nvPr/>
        </p:nvPicPr>
        <p:blipFill>
          <a:blip r:embed="rId4" cstate="print"/>
          <a:srcRect r="16091"/>
          <a:stretch>
            <a:fillRect/>
          </a:stretch>
        </p:blipFill>
        <p:spPr>
          <a:xfrm>
            <a:off x="1447800" y="55697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90600" y="2988287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988287"/>
                <a:ext cx="37702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16313" y="4183302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313" y="4183302"/>
                <a:ext cx="38664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71001" y="5800585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001" y="5800585"/>
                <a:ext cx="38664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60159" y="2060169"/>
            <a:ext cx="2744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Single-Minded Bidders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63374" y="205740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58762" y="4574895"/>
                <a:ext cx="19499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latin typeface="Cambria Math" panose="02040503050406030204" pitchFamily="18" charset="0"/>
                  </a:rPr>
                  <a:t>Single-minded: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for whole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62" y="4574895"/>
                <a:ext cx="1949957" cy="646331"/>
              </a:xfrm>
              <a:prstGeom prst="rect">
                <a:avLst/>
              </a:prstGeom>
              <a:blipFill rotWithShape="0">
                <a:blip r:embed="rId8"/>
                <a:stretch>
                  <a:fillRect t="-5607" b="-12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http://www.esquire.com/cm/esquire/images/r8/esq-lomo-fred-perry-collaboration-030912-xl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05" y="3017892"/>
            <a:ext cx="935589" cy="62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://www.bitrebels.com/wp-content/uploads/2012/02/la-sardina-lomo-camera-kit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636" b="90000" l="9906" r="70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91" t="33465" r="23184" b="17067"/>
          <a:stretch/>
        </p:blipFill>
        <p:spPr bwMode="auto">
          <a:xfrm>
            <a:off x="3896505" y="3893403"/>
            <a:ext cx="935589" cy="70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www.cupcakebusinesscards.com/i/golden_retro_camera_rectangular_stickers-p217876709021603659wqhjw_315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810" b="89524" l="3810" r="949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931" y="4841657"/>
            <a:ext cx="812734" cy="81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3810000" y="2988287"/>
            <a:ext cx="1143000" cy="1736113"/>
          </a:xfrm>
          <a:prstGeom prst="round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871609" y="2686364"/>
                <a:ext cx="4721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609" y="2686364"/>
                <a:ext cx="472116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ounded Rectangle 23"/>
          <p:cNvSpPr/>
          <p:nvPr/>
        </p:nvSpPr>
        <p:spPr>
          <a:xfrm>
            <a:off x="3658595" y="3973600"/>
            <a:ext cx="1143000" cy="1736113"/>
          </a:xfrm>
          <a:prstGeom prst="round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476028" y="5779054"/>
                <a:ext cx="4774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028" y="5779054"/>
                <a:ext cx="477438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25"/>
          <p:cNvSpPr/>
          <p:nvPr/>
        </p:nvSpPr>
        <p:spPr>
          <a:xfrm>
            <a:off x="3606007" y="3722831"/>
            <a:ext cx="1743040" cy="1118826"/>
          </a:xfrm>
          <a:prstGeom prst="round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359046" y="3998636"/>
                <a:ext cx="4774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046" y="3998636"/>
                <a:ext cx="477438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40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rad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/>
                  <a:t>Approximation Algorithm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0" y="2093976"/>
                <a:ext cx="5562600" cy="407822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rad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Approximation 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Algorithm </a:t>
                </a:r>
              </a:p>
              <a:p>
                <a:pPr marL="0" indent="0">
                  <a:buNone/>
                </a:pPr>
                <a:endParaRPr lang="en-US" sz="2400" b="1" dirty="0">
                  <a:solidFill>
                    <a:srgbClr val="C00000"/>
                  </a:solidFill>
                </a:endParaRPr>
              </a:p>
              <a:p>
                <a:r>
                  <a:rPr lang="en-US" sz="2400" dirty="0" smtClean="0"/>
                  <a:t>Reweight bids as: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ra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2400" b="0" dirty="0" smtClean="0"/>
              </a:p>
              <a:p>
                <a:r>
                  <a:rPr lang="en-US" sz="2400" dirty="0" smtClean="0"/>
                  <a:t>Allocate in decreasing order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 smtClean="0"/>
                  <a:t>Charge bid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if allocated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Idea: A player can block at most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</m:oMath>
                </a14:m>
                <a:r>
                  <a:rPr lang="en-US" sz="2400" dirty="0" smtClean="0"/>
                  <a:t> other players of same value from being allocated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0" y="2093976"/>
                <a:ext cx="5562600" cy="4078223"/>
              </a:xfrm>
              <a:blipFill rotWithShape="0">
                <a:blip r:embed="rId3"/>
                <a:stretch>
                  <a:fillRect l="-986" t="-1946" b="-6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man_dollars.jpg"/>
          <p:cNvPicPr>
            <a:picLocks noChangeAspect="1"/>
          </p:cNvPicPr>
          <p:nvPr/>
        </p:nvPicPr>
        <p:blipFill>
          <a:blip r:embed="rId4" cstate="print"/>
          <a:srcRect r="16091"/>
          <a:stretch>
            <a:fillRect/>
          </a:stretch>
        </p:blipFill>
        <p:spPr>
          <a:xfrm>
            <a:off x="1389613" y="2757404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man_dollars.jpg"/>
          <p:cNvPicPr>
            <a:picLocks noChangeAspect="1"/>
          </p:cNvPicPr>
          <p:nvPr/>
        </p:nvPicPr>
        <p:blipFill>
          <a:blip r:embed="rId4" cstate="print"/>
          <a:srcRect r="16091"/>
          <a:stretch>
            <a:fillRect/>
          </a:stretch>
        </p:blipFill>
        <p:spPr>
          <a:xfrm>
            <a:off x="1369868" y="38933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man_dollars.jpg"/>
          <p:cNvPicPr>
            <a:picLocks noChangeAspect="1"/>
          </p:cNvPicPr>
          <p:nvPr/>
        </p:nvPicPr>
        <p:blipFill>
          <a:blip r:embed="rId4" cstate="print"/>
          <a:srcRect r="16091"/>
          <a:stretch>
            <a:fillRect/>
          </a:stretch>
        </p:blipFill>
        <p:spPr>
          <a:xfrm>
            <a:off x="1447800" y="55697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90600" y="2988287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988287"/>
                <a:ext cx="37702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16313" y="4183302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313" y="4183302"/>
                <a:ext cx="38664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71001" y="5800585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001" y="5800585"/>
                <a:ext cx="38664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60159" y="2060169"/>
            <a:ext cx="2744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Single-Minded Bidders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63374" y="205740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58762" y="4574895"/>
                <a:ext cx="19499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latin typeface="Cambria Math" panose="02040503050406030204" pitchFamily="18" charset="0"/>
                  </a:rPr>
                  <a:t>Single-minded: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for whole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62" y="4574895"/>
                <a:ext cx="1949957" cy="646331"/>
              </a:xfrm>
              <a:prstGeom prst="rect">
                <a:avLst/>
              </a:prstGeom>
              <a:blipFill rotWithShape="0">
                <a:blip r:embed="rId8"/>
                <a:stretch>
                  <a:fillRect t="-5607" b="-12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http://www.esquire.com/cm/esquire/images/r8/esq-lomo-fred-perry-collaboration-030912-xl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05" y="3017892"/>
            <a:ext cx="935589" cy="62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://www.bitrebels.com/wp-content/uploads/2012/02/la-sardina-lomo-camera-kit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636" b="90000" l="9906" r="70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91" t="33465" r="23184" b="17067"/>
          <a:stretch/>
        </p:blipFill>
        <p:spPr bwMode="auto">
          <a:xfrm>
            <a:off x="3896505" y="3893403"/>
            <a:ext cx="935589" cy="70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www.cupcakebusinesscards.com/i/golden_retro_camera_rectangular_stickers-p217876709021603659wqhjw_315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810" b="89524" l="3810" r="949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931" y="4841657"/>
            <a:ext cx="812734" cy="81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3810000" y="2988287"/>
            <a:ext cx="1143000" cy="1736113"/>
          </a:xfrm>
          <a:prstGeom prst="round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871609" y="2686364"/>
                <a:ext cx="4721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609" y="2686364"/>
                <a:ext cx="472116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ounded Rectangle 23"/>
          <p:cNvSpPr/>
          <p:nvPr/>
        </p:nvSpPr>
        <p:spPr>
          <a:xfrm>
            <a:off x="3658595" y="3973600"/>
            <a:ext cx="1143000" cy="1736113"/>
          </a:xfrm>
          <a:prstGeom prst="round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476028" y="5779054"/>
                <a:ext cx="4774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028" y="5779054"/>
                <a:ext cx="477438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25"/>
          <p:cNvSpPr/>
          <p:nvPr/>
        </p:nvSpPr>
        <p:spPr>
          <a:xfrm>
            <a:off x="3606007" y="3722831"/>
            <a:ext cx="1743040" cy="1118826"/>
          </a:xfrm>
          <a:prstGeom prst="round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359046" y="3998636"/>
                <a:ext cx="4774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046" y="3998636"/>
                <a:ext cx="477438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20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Example Corrected</a:t>
            </a:r>
            <a:endParaRPr lang="en-US" dirty="0"/>
          </a:p>
        </p:txBody>
      </p:sp>
      <p:pic>
        <p:nvPicPr>
          <p:cNvPr id="4" name="Picture 3" descr="man_dollars.jpg"/>
          <p:cNvPicPr>
            <a:picLocks noChangeAspect="1"/>
          </p:cNvPicPr>
          <p:nvPr/>
        </p:nvPicPr>
        <p:blipFill>
          <a:blip r:embed="rId2" cstate="print"/>
          <a:srcRect r="16091"/>
          <a:stretch>
            <a:fillRect/>
          </a:stretch>
        </p:blipFill>
        <p:spPr>
          <a:xfrm>
            <a:off x="1389613" y="2757404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man_dollars.jpg"/>
          <p:cNvPicPr>
            <a:picLocks noChangeAspect="1"/>
          </p:cNvPicPr>
          <p:nvPr/>
        </p:nvPicPr>
        <p:blipFill>
          <a:blip r:embed="rId2" cstate="print"/>
          <a:srcRect r="16091"/>
          <a:stretch>
            <a:fillRect/>
          </a:stretch>
        </p:blipFill>
        <p:spPr>
          <a:xfrm>
            <a:off x="1369868" y="38933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56088" y="1828800"/>
                <a:ext cx="1098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Items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088" y="1828800"/>
                <a:ext cx="1098378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6557" r="-3333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58762" y="4574895"/>
                <a:ext cx="19499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latin typeface="Cambria Math" panose="02040503050406030204" pitchFamily="18" charset="0"/>
                  </a:rPr>
                  <a:t>Single-minded: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for whole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62" y="4574895"/>
                <a:ext cx="1949957" cy="646331"/>
              </a:xfrm>
              <a:prstGeom prst="rect">
                <a:avLst/>
              </a:prstGeom>
              <a:blipFill rotWithShape="0">
                <a:blip r:embed="rId4"/>
                <a:stretch>
                  <a:fillRect t="-5607" b="-12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http://www.esquire.com/cm/esquire/images/r8/esq-lomo-fred-perry-collaboration-030912-xl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88" y="2667000"/>
            <a:ext cx="935589" cy="62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://www.bitrebels.com/wp-content/uploads/2012/02/la-sardina-lomo-camera-kit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636" b="90000" l="9906" r="70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91" t="33465" r="23184" b="17067"/>
          <a:stretch/>
        </p:blipFill>
        <p:spPr bwMode="auto">
          <a:xfrm>
            <a:off x="3679888" y="3893403"/>
            <a:ext cx="935589" cy="70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www.cupcakebusinesscards.com/i/golden_retro_camera_rectangular_stickers-p217876709021603659wqhjw_31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810" b="89524" l="3810" r="949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304" y="5207660"/>
            <a:ext cx="812734" cy="81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352800" y="6366909"/>
                <a:ext cx="9925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6366909"/>
                <a:ext cx="992516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 descr="man_dollars.jpg"/>
          <p:cNvPicPr>
            <a:picLocks noChangeAspect="1"/>
          </p:cNvPicPr>
          <p:nvPr/>
        </p:nvPicPr>
        <p:blipFill>
          <a:blip r:embed="rId2" cstate="print"/>
          <a:srcRect r="16091"/>
          <a:stretch>
            <a:fillRect/>
          </a:stretch>
        </p:blipFill>
        <p:spPr>
          <a:xfrm>
            <a:off x="5562600" y="2612995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 rot="5400000">
                <a:off x="5726330" y="3418968"/>
                <a:ext cx="4687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726330" y="3418968"/>
                <a:ext cx="468786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 rot="5400000">
                <a:off x="3913289" y="3416354"/>
                <a:ext cx="4687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913289" y="3416354"/>
                <a:ext cx="468786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 rot="5400000">
                <a:off x="3926257" y="4797195"/>
                <a:ext cx="4687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926257" y="4797195"/>
                <a:ext cx="468786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3375088" y="2415536"/>
            <a:ext cx="1491085" cy="3832864"/>
          </a:xfrm>
          <a:prstGeom prst="roundRect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28" idx="2"/>
          </p:cNvCxnSpPr>
          <p:nvPr/>
        </p:nvCxnSpPr>
        <p:spPr>
          <a:xfrm flipH="1" flipV="1">
            <a:off x="4544038" y="3017563"/>
            <a:ext cx="1018562" cy="10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man_dollars.jpg"/>
          <p:cNvPicPr>
            <a:picLocks noChangeAspect="1"/>
          </p:cNvPicPr>
          <p:nvPr/>
        </p:nvPicPr>
        <p:blipFill>
          <a:blip r:embed="rId2" cstate="print"/>
          <a:srcRect r="16091"/>
          <a:stretch>
            <a:fillRect/>
          </a:stretch>
        </p:blipFill>
        <p:spPr>
          <a:xfrm>
            <a:off x="5562600" y="3881141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 descr="man_dollars.jpg"/>
          <p:cNvPicPr>
            <a:picLocks noChangeAspect="1"/>
          </p:cNvPicPr>
          <p:nvPr/>
        </p:nvPicPr>
        <p:blipFill>
          <a:blip r:embed="rId2" cstate="print"/>
          <a:srcRect r="16091"/>
          <a:stretch>
            <a:fillRect/>
          </a:stretch>
        </p:blipFill>
        <p:spPr>
          <a:xfrm>
            <a:off x="5562600" y="5220277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 rot="5400000">
                <a:off x="5726330" y="4947787"/>
                <a:ext cx="4687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726330" y="4947787"/>
                <a:ext cx="468786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358846" y="2612995"/>
                <a:ext cx="1210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846" y="2612995"/>
                <a:ext cx="1210203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330711" y="3980973"/>
                <a:ext cx="1210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711" y="3980973"/>
                <a:ext cx="1210203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303328" y="5341369"/>
                <a:ext cx="1210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328" y="5341369"/>
                <a:ext cx="1210203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32112" y="2624307"/>
                <a:ext cx="912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12" y="2624307"/>
                <a:ext cx="912814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32112" y="3846236"/>
                <a:ext cx="9181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12" y="3846236"/>
                <a:ext cx="918135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7569049" y="2241023"/>
            <a:ext cx="4318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Large players cannot block all small players</a:t>
            </a:r>
            <a:endParaRPr lang="en-US" sz="2400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4524139" y="4308851"/>
            <a:ext cx="1018562" cy="10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4524139" y="5630335"/>
            <a:ext cx="1018562" cy="10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67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Smoothness of Approximation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97387" y="2301345"/>
                <a:ext cx="5032248" cy="409945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Deviation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: bid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: Threshold bid for being allocated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(including bid of player)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By similar analysis: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Need to show: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𝑅𝐸𝑉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7387" y="2301345"/>
                <a:ext cx="5032248" cy="4099455"/>
              </a:xfrm>
              <a:blipFill rotWithShape="0">
                <a:blip r:embed="rId2"/>
                <a:stretch>
                  <a:fillRect l="-606" t="-744" b="-9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man_dollars.jpg"/>
          <p:cNvPicPr>
            <a:picLocks noChangeAspect="1"/>
          </p:cNvPicPr>
          <p:nvPr/>
        </p:nvPicPr>
        <p:blipFill>
          <a:blip r:embed="rId3" cstate="print"/>
          <a:srcRect r="16091"/>
          <a:stretch>
            <a:fillRect/>
          </a:stretch>
        </p:blipFill>
        <p:spPr>
          <a:xfrm>
            <a:off x="1389613" y="2757404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man_dollars.jpg"/>
          <p:cNvPicPr>
            <a:picLocks noChangeAspect="1"/>
          </p:cNvPicPr>
          <p:nvPr/>
        </p:nvPicPr>
        <p:blipFill>
          <a:blip r:embed="rId3" cstate="print"/>
          <a:srcRect r="16091"/>
          <a:stretch>
            <a:fillRect/>
          </a:stretch>
        </p:blipFill>
        <p:spPr>
          <a:xfrm>
            <a:off x="1369868" y="38933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man_dollars.jpg"/>
          <p:cNvPicPr>
            <a:picLocks noChangeAspect="1"/>
          </p:cNvPicPr>
          <p:nvPr/>
        </p:nvPicPr>
        <p:blipFill>
          <a:blip r:embed="rId3" cstate="print"/>
          <a:srcRect r="16091"/>
          <a:stretch>
            <a:fillRect/>
          </a:stretch>
        </p:blipFill>
        <p:spPr>
          <a:xfrm>
            <a:off x="1447800" y="55697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90600" y="2988287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988287"/>
                <a:ext cx="37702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16313" y="4183302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313" y="4183302"/>
                <a:ext cx="386644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71001" y="5800585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001" y="5800585"/>
                <a:ext cx="38664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60159" y="2060169"/>
            <a:ext cx="2744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Single-Minded Bidders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63374" y="205740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58762" y="4574895"/>
                <a:ext cx="19499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latin typeface="Cambria Math" panose="02040503050406030204" pitchFamily="18" charset="0"/>
                  </a:rPr>
                  <a:t>Single-minded: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for whole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62" y="4574895"/>
                <a:ext cx="1949957" cy="646331"/>
              </a:xfrm>
              <a:prstGeom prst="rect">
                <a:avLst/>
              </a:prstGeom>
              <a:blipFill rotWithShape="0">
                <a:blip r:embed="rId7"/>
                <a:stretch>
                  <a:fillRect t="-5607" b="-12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http://www.esquire.com/cm/esquire/images/r8/esq-lomo-fred-perry-collaboration-030912-xl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05" y="3017892"/>
            <a:ext cx="935589" cy="62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://www.bitrebels.com/wp-content/uploads/2012/02/la-sardina-lomo-camera-kit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636" b="90000" l="9906" r="70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91" t="33465" r="23184" b="17067"/>
          <a:stretch/>
        </p:blipFill>
        <p:spPr bwMode="auto">
          <a:xfrm>
            <a:off x="3896505" y="3893403"/>
            <a:ext cx="935589" cy="70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www.cupcakebusinesscards.com/i/golden_retro_camera_rectangular_stickers-p217876709021603659wqhjw_315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3810" b="89524" l="3810" r="949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931" y="4841657"/>
            <a:ext cx="812734" cy="81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3810000" y="2988287"/>
            <a:ext cx="1143000" cy="1736113"/>
          </a:xfrm>
          <a:prstGeom prst="round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871609" y="2686364"/>
                <a:ext cx="4721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609" y="2686364"/>
                <a:ext cx="472116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ounded Rectangle 23"/>
          <p:cNvSpPr/>
          <p:nvPr/>
        </p:nvSpPr>
        <p:spPr>
          <a:xfrm>
            <a:off x="3658595" y="3973600"/>
            <a:ext cx="1143000" cy="1736113"/>
          </a:xfrm>
          <a:prstGeom prst="round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476028" y="5779054"/>
                <a:ext cx="4774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028" y="5779054"/>
                <a:ext cx="477438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25"/>
          <p:cNvSpPr/>
          <p:nvPr/>
        </p:nvSpPr>
        <p:spPr>
          <a:xfrm>
            <a:off x="3606007" y="3722831"/>
            <a:ext cx="1743040" cy="1118826"/>
          </a:xfrm>
          <a:prstGeom prst="round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359046" y="3998636"/>
                <a:ext cx="4774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046" y="3998636"/>
                <a:ext cx="477438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12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First-Price Auction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arget: BNE with correlated values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 descr="http://www.bitrebels.com/wp-content/uploads/2012/02/la-sardina-lomo-camera-ki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636" b="90000" l="9906" r="70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91" t="33465" r="23184" b="17067"/>
          <a:stretch/>
        </p:blipFill>
        <p:spPr bwMode="auto">
          <a:xfrm>
            <a:off x="3675760" y="4176975"/>
            <a:ext cx="935589" cy="70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man_dollars.jpg"/>
          <p:cNvPicPr>
            <a:picLocks noChangeAspect="1"/>
          </p:cNvPicPr>
          <p:nvPr/>
        </p:nvPicPr>
        <p:blipFill>
          <a:blip r:embed="rId4" cstate="print"/>
          <a:srcRect r="16091"/>
          <a:stretch>
            <a:fillRect/>
          </a:stretch>
        </p:blipFill>
        <p:spPr>
          <a:xfrm>
            <a:off x="1537725" y="2717998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man_dollars.jpg"/>
          <p:cNvPicPr>
            <a:picLocks noChangeAspect="1"/>
          </p:cNvPicPr>
          <p:nvPr/>
        </p:nvPicPr>
        <p:blipFill>
          <a:blip r:embed="rId4" cstate="print"/>
          <a:srcRect r="16091"/>
          <a:stretch>
            <a:fillRect/>
          </a:stretch>
        </p:blipFill>
        <p:spPr>
          <a:xfrm>
            <a:off x="1517980" y="4101900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man_dollars.jpg"/>
          <p:cNvPicPr>
            <a:picLocks noChangeAspect="1"/>
          </p:cNvPicPr>
          <p:nvPr/>
        </p:nvPicPr>
        <p:blipFill>
          <a:blip r:embed="rId4" cstate="print"/>
          <a:srcRect r="16091"/>
          <a:stretch>
            <a:fillRect/>
          </a:stretch>
        </p:blipFill>
        <p:spPr>
          <a:xfrm>
            <a:off x="1565954" y="5493502"/>
            <a:ext cx="796246" cy="83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6" name="Straight Arrow Connector 25"/>
          <p:cNvCxnSpPr>
            <a:stCxn id="19" idx="6"/>
            <a:endCxn id="7" idx="1"/>
          </p:cNvCxnSpPr>
          <p:nvPr/>
        </p:nvCxnSpPr>
        <p:spPr>
          <a:xfrm>
            <a:off x="2314226" y="4517449"/>
            <a:ext cx="1361534" cy="125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172759" y="4148117"/>
                <a:ext cx="8397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759" y="4148117"/>
                <a:ext cx="839782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stCxn id="18" idx="6"/>
            <a:endCxn id="7" idx="1"/>
          </p:cNvCxnSpPr>
          <p:nvPr/>
        </p:nvCxnSpPr>
        <p:spPr>
          <a:xfrm>
            <a:off x="2333971" y="3133547"/>
            <a:ext cx="1341789" cy="13964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393332" y="3035629"/>
                <a:ext cx="895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332" y="3035629"/>
                <a:ext cx="89531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336009" y="5655601"/>
                <a:ext cx="947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009" y="5655601"/>
                <a:ext cx="947503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>
            <a:stCxn id="20" idx="6"/>
            <a:endCxn id="7" idx="1"/>
          </p:cNvCxnSpPr>
          <p:nvPr/>
        </p:nvCxnSpPr>
        <p:spPr>
          <a:xfrm flipV="1">
            <a:off x="2362200" y="4529998"/>
            <a:ext cx="1313560" cy="13790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loud Callout 11"/>
              <p:cNvSpPr/>
              <p:nvPr/>
            </p:nvSpPr>
            <p:spPr>
              <a:xfrm>
                <a:off x="937457" y="2186102"/>
                <a:ext cx="762000" cy="582409"/>
              </a:xfrm>
              <a:prstGeom prst="cloudCallout">
                <a:avLst>
                  <a:gd name="adj1" fmla="val 55223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Cloud Callou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457" y="2186102"/>
                <a:ext cx="762000" cy="582409"/>
              </a:xfrm>
              <a:prstGeom prst="cloudCallout">
                <a:avLst>
                  <a:gd name="adj1" fmla="val 55223"/>
                  <a:gd name="adj2" fmla="val 66923"/>
                </a:avLst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loud Callout 33"/>
              <p:cNvSpPr/>
              <p:nvPr/>
            </p:nvSpPr>
            <p:spPr>
              <a:xfrm>
                <a:off x="937457" y="3541397"/>
                <a:ext cx="762000" cy="582409"/>
              </a:xfrm>
              <a:prstGeom prst="cloudCallout">
                <a:avLst>
                  <a:gd name="adj1" fmla="val 55223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Cloud Callout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457" y="3541397"/>
                <a:ext cx="762000" cy="582409"/>
              </a:xfrm>
              <a:prstGeom prst="cloudCallout">
                <a:avLst>
                  <a:gd name="adj1" fmla="val 55223"/>
                  <a:gd name="adj2" fmla="val 66923"/>
                </a:avLst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loud Callout 34"/>
              <p:cNvSpPr/>
              <p:nvPr/>
            </p:nvSpPr>
            <p:spPr>
              <a:xfrm>
                <a:off x="937457" y="4895191"/>
                <a:ext cx="762000" cy="582409"/>
              </a:xfrm>
              <a:prstGeom prst="cloudCallout">
                <a:avLst>
                  <a:gd name="adj1" fmla="val 55223"/>
                  <a:gd name="adj2" fmla="val 669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Cloud Callout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457" y="4895191"/>
                <a:ext cx="762000" cy="582409"/>
              </a:xfrm>
              <a:prstGeom prst="cloudCallout">
                <a:avLst>
                  <a:gd name="adj1" fmla="val 55223"/>
                  <a:gd name="adj2" fmla="val 66923"/>
                </a:avLst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410200" y="3690122"/>
                <a:ext cx="6061596" cy="1084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𝑃𝑜𝐴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𝑂𝑃𝑇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𝐯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𝑆𝑊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  <m:d>
                                    <m:dPr>
                                      <m:ctrlPr>
                                        <a:rPr lang="en-US" sz="2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𝐯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690122"/>
                <a:ext cx="6061596" cy="108439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>
            <a:off x="685800" y="2093976"/>
            <a:ext cx="152400" cy="35616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4261" y="3690122"/>
                <a:ext cx="6377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61" y="3690122"/>
                <a:ext cx="637739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089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Smoothness of Approximation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2301345"/>
                <a:ext cx="10620035" cy="4099455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Fact: Algorithm 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/>
                  <a:t>approximation</a:t>
                </a:r>
              </a:p>
              <a:p>
                <a:endParaRPr lang="en-US" dirty="0"/>
              </a:p>
              <a:p>
                <a:r>
                  <a:rPr lang="en-US" dirty="0" smtClean="0"/>
                  <a:t>Think of hypothetical situation where each bidder is duplicated</a:t>
                </a:r>
              </a:p>
              <a:p>
                <a:r>
                  <a:rPr lang="en-US" dirty="0" smtClean="0"/>
                  <a:t>Duplicate bidder bids: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for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By definition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: algorithm doesn’t allocate to them</a:t>
                </a:r>
              </a:p>
              <a:p>
                <a:r>
                  <a:rPr lang="en-US" dirty="0"/>
                  <a:t>A</a:t>
                </a:r>
                <a:r>
                  <a:rPr lang="en-US" dirty="0" smtClean="0"/>
                  <a:t>llocating to duplicate bidders yields welfare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Since algorithm 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/>
                  <a:t>approximation: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𝑅𝐸𝑉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301345"/>
                <a:ext cx="10620035" cy="4099455"/>
              </a:xfrm>
              <a:blipFill rotWithShape="0">
                <a:blip r:embed="rId2"/>
                <a:stretch>
                  <a:fillRect l="-230" t="-1637" b="-17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1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improves efficiency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2301345"/>
                <a:ext cx="10620035" cy="4099455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Approximate mechanism: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/>
                  <a:t>smooth</a:t>
                </a:r>
              </a:p>
              <a:p>
                <a:endParaRPr lang="en-US" dirty="0"/>
              </a:p>
              <a:p>
                <a:r>
                  <a:rPr lang="en-US" dirty="0" smtClean="0"/>
                  <a:t>Welfare at equilibrium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 smtClean="0"/>
                  <a:t>-approximate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/>
                  <a:t>approximate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301345"/>
                <a:ext cx="10620035" cy="4099455"/>
              </a:xfrm>
              <a:blipFill rotWithShape="0">
                <a:blip r:embed="rId2"/>
                <a:stretch>
                  <a:fillRect l="-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50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0897"/>
            <a:ext cx="9982200" cy="1609344"/>
          </a:xfrm>
        </p:spPr>
        <p:txBody>
          <a:bodyPr/>
          <a:lstStyle/>
          <a:p>
            <a:r>
              <a:rPr lang="en-US" dirty="0" smtClean="0"/>
              <a:t>Some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287000" cy="4736592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Smoothness</a:t>
            </a:r>
          </a:p>
          <a:p>
            <a:pPr marL="0" indent="0">
              <a:buNone/>
            </a:pPr>
            <a:r>
              <a:rPr lang="en-US" sz="1600" b="1" dirty="0" smtClean="0"/>
              <a:t>   </a:t>
            </a:r>
            <a:r>
              <a:rPr lang="en-US" sz="1600" dirty="0" err="1" smtClean="0"/>
              <a:t>Roughgarden</a:t>
            </a:r>
            <a:r>
              <a:rPr lang="en-US" sz="1600" dirty="0" smtClean="0"/>
              <a:t> STOC’09, </a:t>
            </a:r>
            <a:r>
              <a:rPr lang="en-US" sz="1600" dirty="0" err="1" smtClean="0"/>
              <a:t>Lucier</a:t>
            </a:r>
            <a:r>
              <a:rPr lang="en-US" sz="1600" dirty="0" smtClean="0"/>
              <a:t>, </a:t>
            </a:r>
            <a:r>
              <a:rPr lang="en-US" sz="1600" dirty="0" err="1" smtClean="0"/>
              <a:t>Paes</a:t>
            </a:r>
            <a:r>
              <a:rPr lang="en-US" sz="1600" dirty="0" smtClean="0"/>
              <a:t> </a:t>
            </a:r>
            <a:r>
              <a:rPr lang="en-US" sz="1600" dirty="0" err="1" smtClean="0"/>
              <a:t>Leme</a:t>
            </a:r>
            <a:r>
              <a:rPr lang="en-US" sz="1600" dirty="0" smtClean="0"/>
              <a:t> EC’11, </a:t>
            </a:r>
            <a:r>
              <a:rPr lang="en-US" sz="1600" dirty="0" err="1" smtClean="0"/>
              <a:t>Roughgarden</a:t>
            </a:r>
            <a:r>
              <a:rPr lang="en-US" sz="1600" dirty="0" smtClean="0"/>
              <a:t> EC’12, Syrgkanis ‘12,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Syrgkanis, </a:t>
            </a:r>
            <a:r>
              <a:rPr lang="en-US" sz="1600" dirty="0" err="1" smtClean="0"/>
              <a:t>Tardos</a:t>
            </a:r>
            <a:r>
              <a:rPr lang="en-US" sz="1600" dirty="0" smtClean="0"/>
              <a:t> STOC’13  </a:t>
            </a:r>
            <a:endParaRPr lang="en-US" sz="1600" b="1" dirty="0" smtClean="0"/>
          </a:p>
          <a:p>
            <a:r>
              <a:rPr lang="en-US" sz="1800" b="1" dirty="0" smtClean="0"/>
              <a:t>Simultaneous First-Second </a:t>
            </a:r>
            <a:r>
              <a:rPr lang="en-US" sz="1800" b="1" dirty="0"/>
              <a:t>Price Single-Item Auctions</a:t>
            </a:r>
          </a:p>
          <a:p>
            <a:pPr marL="274320" lvl="1" indent="0">
              <a:buNone/>
            </a:pPr>
            <a:r>
              <a:rPr lang="en-US" sz="1600" dirty="0" err="1"/>
              <a:t>Bikhchandani</a:t>
            </a:r>
            <a:r>
              <a:rPr lang="en-US" sz="1600" dirty="0"/>
              <a:t> </a:t>
            </a:r>
            <a:r>
              <a:rPr lang="en-US" sz="1600" dirty="0" smtClean="0"/>
              <a:t>GEB’96, Christodoulou</a:t>
            </a:r>
            <a:r>
              <a:rPr lang="en-US" sz="1600" dirty="0"/>
              <a:t>, Kovacs, </a:t>
            </a:r>
            <a:r>
              <a:rPr lang="en-US" sz="1600" dirty="0" err="1"/>
              <a:t>Schapira</a:t>
            </a:r>
            <a:r>
              <a:rPr lang="en-US" sz="1600" dirty="0"/>
              <a:t> ICALP’08, </a:t>
            </a:r>
            <a:r>
              <a:rPr lang="en-US" sz="1600" dirty="0" err="1"/>
              <a:t>Bhawalkar</a:t>
            </a:r>
            <a:r>
              <a:rPr lang="en-US" sz="1600" dirty="0"/>
              <a:t>, </a:t>
            </a:r>
            <a:r>
              <a:rPr lang="en-US" sz="1600" dirty="0" err="1"/>
              <a:t>Roughgarden</a:t>
            </a:r>
            <a:r>
              <a:rPr lang="en-US" sz="1600" dirty="0"/>
              <a:t> </a:t>
            </a:r>
            <a:r>
              <a:rPr lang="en-US" sz="1600" dirty="0" smtClean="0"/>
              <a:t>SODA’11, </a:t>
            </a:r>
            <a:r>
              <a:rPr lang="en-US" sz="1600" dirty="0"/>
              <a:t>Hassidim, Kaplan, Mansour, Nisan </a:t>
            </a:r>
            <a:r>
              <a:rPr lang="en-US" sz="1600" dirty="0" smtClean="0"/>
              <a:t>EC’11, </a:t>
            </a:r>
            <a:r>
              <a:rPr lang="en-US" sz="1600" dirty="0"/>
              <a:t>Feldman, Fu, </a:t>
            </a:r>
            <a:r>
              <a:rPr lang="en-US" sz="1600" dirty="0" err="1"/>
              <a:t>Gravin</a:t>
            </a:r>
            <a:r>
              <a:rPr lang="en-US" sz="1600" dirty="0"/>
              <a:t>, </a:t>
            </a:r>
            <a:r>
              <a:rPr lang="en-US" sz="1600" dirty="0" err="1"/>
              <a:t>Lucier</a:t>
            </a:r>
            <a:r>
              <a:rPr lang="en-US" sz="1600" dirty="0"/>
              <a:t> STOC’13</a:t>
            </a:r>
          </a:p>
          <a:p>
            <a:r>
              <a:rPr lang="en-US" sz="1800" b="1" dirty="0"/>
              <a:t>Auctions based on Greedy Allocation Algorithms</a:t>
            </a:r>
          </a:p>
          <a:p>
            <a:pPr marL="274320" lvl="1" indent="0">
              <a:buNone/>
            </a:pPr>
            <a:r>
              <a:rPr lang="en-US" sz="1600" dirty="0" err="1"/>
              <a:t>Lucier</a:t>
            </a:r>
            <a:r>
              <a:rPr lang="en-US" sz="1600" dirty="0"/>
              <a:t>, Borodin SODA’10</a:t>
            </a:r>
            <a:endParaRPr lang="en-US" sz="1600" b="1" dirty="0"/>
          </a:p>
          <a:p>
            <a:r>
              <a:rPr lang="en-US" sz="1800" b="1" dirty="0" err="1"/>
              <a:t>AdAuctions</a:t>
            </a:r>
            <a:r>
              <a:rPr lang="en-US" sz="1800" b="1" dirty="0"/>
              <a:t> (GSP, GFP)</a:t>
            </a:r>
          </a:p>
          <a:p>
            <a:pPr marL="274320" lvl="1" indent="0">
              <a:buNone/>
            </a:pPr>
            <a:r>
              <a:rPr lang="en-US" sz="1600" dirty="0" err="1"/>
              <a:t>Paes-Leme</a:t>
            </a:r>
            <a:r>
              <a:rPr lang="en-US" sz="1600" dirty="0"/>
              <a:t> </a:t>
            </a:r>
            <a:r>
              <a:rPr lang="en-US" sz="1600" dirty="0" err="1"/>
              <a:t>Tardos</a:t>
            </a:r>
            <a:r>
              <a:rPr lang="en-US" sz="1600" dirty="0"/>
              <a:t> FOCS’10, </a:t>
            </a:r>
            <a:r>
              <a:rPr lang="en-US" sz="1600" dirty="0" err="1"/>
              <a:t>Lucier</a:t>
            </a:r>
            <a:r>
              <a:rPr lang="en-US" sz="1600" dirty="0"/>
              <a:t>, </a:t>
            </a:r>
            <a:r>
              <a:rPr lang="en-US" sz="1600" dirty="0" err="1"/>
              <a:t>Paes-Leme</a:t>
            </a:r>
            <a:r>
              <a:rPr lang="en-US" sz="1600" dirty="0"/>
              <a:t> + CKKK </a:t>
            </a:r>
            <a:r>
              <a:rPr lang="en-US" sz="1600" dirty="0" smtClean="0"/>
              <a:t>EC’11</a:t>
            </a:r>
            <a:endParaRPr lang="en-US" sz="1800" dirty="0"/>
          </a:p>
          <a:p>
            <a:r>
              <a:rPr lang="en-US" sz="1800" b="1" dirty="0"/>
              <a:t>Sequential First/Second Price Auctions</a:t>
            </a:r>
          </a:p>
          <a:p>
            <a:pPr marL="274320" lvl="1" indent="0">
              <a:buNone/>
            </a:pPr>
            <a:r>
              <a:rPr lang="en-US" sz="1600" dirty="0" err="1"/>
              <a:t>Paes</a:t>
            </a:r>
            <a:r>
              <a:rPr lang="en-US" sz="1600" dirty="0"/>
              <a:t> </a:t>
            </a:r>
            <a:r>
              <a:rPr lang="en-US" sz="1600" dirty="0" err="1"/>
              <a:t>Leme</a:t>
            </a:r>
            <a:r>
              <a:rPr lang="en-US" sz="1600" dirty="0"/>
              <a:t>, Syrgkanis, </a:t>
            </a:r>
            <a:r>
              <a:rPr lang="en-US" sz="1600" dirty="0" err="1"/>
              <a:t>Tardos</a:t>
            </a:r>
            <a:r>
              <a:rPr lang="en-US" sz="1600" dirty="0"/>
              <a:t> SODA’12, Syrgkanis, </a:t>
            </a:r>
            <a:r>
              <a:rPr lang="en-US" sz="1600" dirty="0" err="1"/>
              <a:t>Tardos</a:t>
            </a:r>
            <a:r>
              <a:rPr lang="en-US" sz="1600" dirty="0"/>
              <a:t> </a:t>
            </a:r>
            <a:r>
              <a:rPr lang="en-US" sz="1600" dirty="0" smtClean="0"/>
              <a:t>EC’12</a:t>
            </a:r>
            <a:endParaRPr lang="en-US" sz="1600" b="1" dirty="0"/>
          </a:p>
          <a:p>
            <a:r>
              <a:rPr lang="en-US" sz="1800" b="1" dirty="0" smtClean="0"/>
              <a:t>Multi-Unit Auctions</a:t>
            </a:r>
          </a:p>
          <a:p>
            <a:pPr marL="0" indent="0">
              <a:buNone/>
            </a:pPr>
            <a:r>
              <a:rPr lang="en-US" sz="1800" b="1" dirty="0"/>
              <a:t>   </a:t>
            </a:r>
            <a:r>
              <a:rPr lang="en-US" sz="1600" dirty="0" smtClean="0"/>
              <a:t>Bart </a:t>
            </a:r>
            <a:r>
              <a:rPr lang="en-US" sz="1600" dirty="0"/>
              <a:t>de </a:t>
            </a:r>
            <a:r>
              <a:rPr lang="en-US" sz="1600" dirty="0" err="1" smtClean="0"/>
              <a:t>Keijzer</a:t>
            </a:r>
            <a:r>
              <a:rPr lang="en-US" sz="1600" dirty="0" smtClean="0"/>
              <a:t> et al. ESA’13</a:t>
            </a:r>
          </a:p>
          <a:p>
            <a:pPr marL="0" indent="0">
              <a:buNone/>
            </a:pPr>
            <a:r>
              <a:rPr lang="en-US" sz="1800" dirty="0" smtClean="0"/>
              <a:t>All </a:t>
            </a:r>
            <a:r>
              <a:rPr lang="en-US" sz="1800" dirty="0"/>
              <a:t>above can be thought as </a:t>
            </a:r>
            <a:r>
              <a:rPr lang="en-US" sz="1800" dirty="0" smtClean="0"/>
              <a:t>smoothness proofs and </a:t>
            </a:r>
            <a:r>
              <a:rPr lang="en-US" sz="1800" dirty="0"/>
              <a:t>some are </a:t>
            </a:r>
            <a:r>
              <a:rPr lang="en-US" sz="1800" dirty="0" smtClean="0"/>
              <a:t>compositions </a:t>
            </a:r>
            <a:r>
              <a:rPr lang="en-US" sz="1800" dirty="0"/>
              <a:t>of </a:t>
            </a:r>
            <a:r>
              <a:rPr lang="en-US" sz="1800" dirty="0" smtClean="0"/>
              <a:t>auctions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5601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0897"/>
            <a:ext cx="9982200" cy="1609344"/>
          </a:xfrm>
        </p:spPr>
        <p:txBody>
          <a:bodyPr/>
          <a:lstStyle/>
          <a:p>
            <a:r>
              <a:rPr lang="en-US" dirty="0" smtClean="0"/>
              <a:t>This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287000" cy="4736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Price of Anarchy in Auctions and Mechanisms</a:t>
            </a:r>
          </a:p>
          <a:p>
            <a:r>
              <a:rPr lang="en-US" sz="1600" dirty="0" err="1" smtClean="0"/>
              <a:t>Dutting</a:t>
            </a:r>
            <a:r>
              <a:rPr lang="en-US" sz="1600" dirty="0"/>
              <a:t>, </a:t>
            </a:r>
            <a:r>
              <a:rPr lang="en-US" sz="1600" dirty="0" err="1"/>
              <a:t>Henzinger</a:t>
            </a:r>
            <a:r>
              <a:rPr lang="en-US" sz="1600" dirty="0"/>
              <a:t>, </a:t>
            </a:r>
            <a:r>
              <a:rPr lang="en-US" sz="1600" dirty="0" err="1" smtClean="0"/>
              <a:t>Stanberger</a:t>
            </a:r>
            <a:r>
              <a:rPr lang="en-US" sz="1600" dirty="0"/>
              <a:t>.</a:t>
            </a:r>
            <a:r>
              <a:rPr lang="en-US" sz="1600" dirty="0" smtClean="0"/>
              <a:t> </a:t>
            </a:r>
            <a:r>
              <a:rPr lang="en-US" sz="1600" dirty="0"/>
              <a:t>Valuation Compressions in VCG-Based Combinatorial </a:t>
            </a:r>
            <a:r>
              <a:rPr lang="en-US" sz="1600" dirty="0" smtClean="0"/>
              <a:t>Auctions</a:t>
            </a:r>
            <a:endParaRPr lang="en-US" sz="1600" dirty="0"/>
          </a:p>
          <a:p>
            <a:r>
              <a:rPr lang="en-US" sz="1600" dirty="0"/>
              <a:t> Jose R. Correa, Andreas S. Schulz and Nicolas E. </a:t>
            </a:r>
            <a:r>
              <a:rPr lang="en-US" sz="1600" dirty="0" err="1"/>
              <a:t>Stier</a:t>
            </a:r>
            <a:r>
              <a:rPr lang="en-US" sz="1600" dirty="0"/>
              <a:t>-Moses. The Price of Anarchy of the Proportional Allocation Mechanism </a:t>
            </a:r>
            <a:r>
              <a:rPr lang="en-US" sz="1600" dirty="0" smtClean="0"/>
              <a:t>Revisited</a:t>
            </a:r>
          </a:p>
          <a:p>
            <a:r>
              <a:rPr lang="en-US" sz="1600" dirty="0"/>
              <a:t>Jason Hartline, Darrell Hoy and Sam Taggart.  Interim Smoothness for Auction Welfare and Revenue. (poster</a:t>
            </a:r>
            <a:r>
              <a:rPr lang="en-US" sz="1600" dirty="0" smtClean="0"/>
              <a:t>)</a:t>
            </a:r>
            <a:endParaRPr lang="en-US" sz="1600" dirty="0"/>
          </a:p>
          <a:p>
            <a:r>
              <a:rPr lang="en-US" sz="1600" dirty="0"/>
              <a:t>Michal Feldman, Vasilis Syrgkanis and Brendan </a:t>
            </a:r>
            <a:r>
              <a:rPr lang="en-US" sz="1600" dirty="0" err="1"/>
              <a:t>Lucier</a:t>
            </a:r>
            <a:r>
              <a:rPr lang="en-US" sz="1600" dirty="0"/>
              <a:t>. Limits of Efficiency in Sequential </a:t>
            </a:r>
            <a:r>
              <a:rPr lang="en-US" sz="1600" dirty="0" smtClean="0"/>
              <a:t>Auctions</a:t>
            </a:r>
            <a:endParaRPr lang="en-US" sz="1600" dirty="0"/>
          </a:p>
          <a:p>
            <a:r>
              <a:rPr lang="en-US" sz="1600" dirty="0"/>
              <a:t> Brendan </a:t>
            </a:r>
            <a:r>
              <a:rPr lang="en-US" sz="1600" dirty="0" err="1"/>
              <a:t>Lucier</a:t>
            </a:r>
            <a:r>
              <a:rPr lang="en-US" sz="1600" dirty="0"/>
              <a:t>, </a:t>
            </a:r>
            <a:r>
              <a:rPr lang="en-US" sz="1600" dirty="0" err="1"/>
              <a:t>Yaron</a:t>
            </a:r>
            <a:r>
              <a:rPr lang="en-US" sz="1600" dirty="0"/>
              <a:t> Singer, Vasilis Syrgkanis and Eva </a:t>
            </a:r>
            <a:r>
              <a:rPr lang="en-US" sz="1600" dirty="0" err="1"/>
              <a:t>Tardos</a:t>
            </a:r>
            <a:r>
              <a:rPr lang="en-US" sz="1600" dirty="0"/>
              <a:t>. Equilibrium in Combinatorial Public </a:t>
            </a:r>
            <a:r>
              <a:rPr lang="en-US" sz="1600" dirty="0" smtClean="0"/>
              <a:t>Projects</a:t>
            </a:r>
          </a:p>
          <a:p>
            <a:pPr marL="0" indent="0">
              <a:buNone/>
            </a:pPr>
            <a:r>
              <a:rPr lang="en-US" sz="1800" b="1" dirty="0" smtClean="0"/>
              <a:t>Price </a:t>
            </a:r>
            <a:r>
              <a:rPr lang="en-US" sz="1800" b="1" dirty="0" smtClean="0"/>
              <a:t>of Anarchy in Games</a:t>
            </a:r>
          </a:p>
          <a:p>
            <a:r>
              <a:rPr lang="en-US" sz="1600" dirty="0" err="1"/>
              <a:t>Xinran</a:t>
            </a:r>
            <a:r>
              <a:rPr lang="en-US" sz="1600" dirty="0"/>
              <a:t> He and David </a:t>
            </a:r>
            <a:r>
              <a:rPr lang="en-US" sz="1600" dirty="0" err="1"/>
              <a:t>Kempe</a:t>
            </a:r>
            <a:r>
              <a:rPr lang="en-US" sz="1600" dirty="0"/>
              <a:t>. Price of Anarchy for the N-player Competitive Cascade Game with </a:t>
            </a:r>
            <a:r>
              <a:rPr lang="en-US" sz="1600" dirty="0" err="1"/>
              <a:t>Submodular</a:t>
            </a:r>
            <a:r>
              <a:rPr lang="en-US" sz="1600" dirty="0"/>
              <a:t> Activation </a:t>
            </a:r>
            <a:r>
              <a:rPr lang="en-US" sz="1600" dirty="0" smtClean="0"/>
              <a:t>Functions</a:t>
            </a:r>
          </a:p>
          <a:p>
            <a:r>
              <a:rPr lang="en-US" sz="1600" dirty="0"/>
              <a:t>Mona </a:t>
            </a:r>
            <a:r>
              <a:rPr lang="en-US" sz="1600" dirty="0" err="1"/>
              <a:t>Rahn</a:t>
            </a:r>
            <a:r>
              <a:rPr lang="en-US" sz="1600" dirty="0"/>
              <a:t> and Guido </a:t>
            </a:r>
            <a:r>
              <a:rPr lang="en-US" sz="1600" dirty="0" err="1"/>
              <a:t>Schäfer</a:t>
            </a:r>
            <a:r>
              <a:rPr lang="en-US" sz="1600" dirty="0"/>
              <a:t>. Bounding the Inefficiency of Altruism Through Social Contribution </a:t>
            </a:r>
            <a:r>
              <a:rPr lang="en-US" sz="1600" dirty="0" smtClean="0"/>
              <a:t>Games</a:t>
            </a:r>
          </a:p>
          <a:p>
            <a:r>
              <a:rPr lang="en-US" sz="1600" dirty="0" err="1"/>
              <a:t>Yoram</a:t>
            </a:r>
            <a:r>
              <a:rPr lang="en-US" sz="1600" dirty="0"/>
              <a:t> </a:t>
            </a:r>
            <a:r>
              <a:rPr lang="en-US" sz="1600" dirty="0" err="1"/>
              <a:t>Bachrach</a:t>
            </a:r>
            <a:r>
              <a:rPr lang="en-US" sz="1600" dirty="0"/>
              <a:t>, Vasilis Syrgkanis and Milan </a:t>
            </a:r>
            <a:r>
              <a:rPr lang="en-US" sz="1600" dirty="0" err="1"/>
              <a:t>Vojnovic</a:t>
            </a:r>
            <a:r>
              <a:rPr lang="en-US" sz="1600" dirty="0"/>
              <a:t>. Incentives and Efficiency in Uncertain Collaborative Environments</a:t>
            </a:r>
          </a:p>
        </p:txBody>
      </p:sp>
    </p:spTree>
    <p:extLst>
      <p:ext uri="{BB962C8B-B14F-4D97-AF65-F5344CB8AC3E}">
        <p14:creationId xmlns:p14="http://schemas.microsoft.com/office/powerpoint/2010/main" val="4522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8597</TotalTime>
  <Words>2471</Words>
  <Application>Microsoft Office PowerPoint</Application>
  <PresentationFormat>Widescreen</PresentationFormat>
  <Paragraphs>1250</Paragraphs>
  <Slides>93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100" baseType="lpstr">
      <vt:lpstr>Arial</vt:lpstr>
      <vt:lpstr>Bookman Old Style</vt:lpstr>
      <vt:lpstr>Calibri</vt:lpstr>
      <vt:lpstr>Cambria Math</vt:lpstr>
      <vt:lpstr>Century Gothic</vt:lpstr>
      <vt:lpstr>Wingdings</vt:lpstr>
      <vt:lpstr>Wood Type</vt:lpstr>
      <vt:lpstr>The Price of Anarchy in Auctions Part II: The Smoothness Framework</vt:lpstr>
      <vt:lpstr>Part II: High-level goals</vt:lpstr>
      <vt:lpstr>General Approach</vt:lpstr>
      <vt:lpstr>Best-Response Analysis</vt:lpstr>
      <vt:lpstr>First Extension Theorem</vt:lpstr>
      <vt:lpstr>First Extension Theorem</vt:lpstr>
      <vt:lpstr>First-Price Auction Refresher</vt:lpstr>
      <vt:lpstr>First-Price Auction  Target: BNE with correlated values</vt:lpstr>
      <vt:lpstr>First-Price Auction  Target: BNE with correlated values</vt:lpstr>
      <vt:lpstr>First-Price Auction  Simpler: PNE and complete Information</vt:lpstr>
      <vt:lpstr>First-Price Auction  Simpler: PNE and complete Information</vt:lpstr>
      <vt:lpstr>First-Price Auction  Simpler: PNE and complete Information</vt:lpstr>
      <vt:lpstr>First-Price Auction  Simpler: PNE and complete Information</vt:lpstr>
      <vt:lpstr>Direct extensions</vt:lpstr>
      <vt:lpstr>Problem in previous PNE proof</vt:lpstr>
      <vt:lpstr>First-Price Auction  Simpler: PNE and complete Information</vt:lpstr>
      <vt:lpstr>Own-value deviations (price and other values oblivious)</vt:lpstr>
      <vt:lpstr>Own-value deviations (price and other values oblivious)</vt:lpstr>
      <vt:lpstr>Own-value deviations (price and other values oblivious)</vt:lpstr>
      <vt:lpstr>Own-value deviations (price and other values oblivious)</vt:lpstr>
      <vt:lpstr>Own-value deviations (price and other values oblivious)</vt:lpstr>
      <vt:lpstr>PowerPoint Presentation</vt:lpstr>
      <vt:lpstr>PowerPoint Presentation</vt:lpstr>
      <vt:lpstr>PowerPoint Presentation</vt:lpstr>
      <vt:lpstr>(λ,μ)-Smoothness implies PoA ≤μ/λ</vt:lpstr>
      <vt:lpstr>Finally</vt:lpstr>
      <vt:lpstr>(λ,μ)-Smoothness implies BNE PoA ≤μ/λ</vt:lpstr>
      <vt:lpstr>Optimizing over (λ,μ)</vt:lpstr>
      <vt:lpstr>Optimizing over (λ,μ)</vt:lpstr>
      <vt:lpstr>Optimizing over (λ,μ)</vt:lpstr>
      <vt:lpstr>Optimizing over (λ,μ)</vt:lpstr>
      <vt:lpstr>First Extension Theorem</vt:lpstr>
      <vt:lpstr>Second Extension Theorem </vt:lpstr>
      <vt:lpstr>Second Extension Theorem</vt:lpstr>
      <vt:lpstr>Simultaneous First-Price Auctions Unit-demand bidders</vt:lpstr>
      <vt:lpstr>Simultaneous First-Price Auctions Unit-demand bidders</vt:lpstr>
      <vt:lpstr>Simultaneous First-Price Auctions</vt:lpstr>
      <vt:lpstr>Simultaneous First-Price Auctions</vt:lpstr>
      <vt:lpstr>PowerPoint Presentation</vt:lpstr>
      <vt:lpstr>BNE PoA?</vt:lpstr>
      <vt:lpstr>But Half-way there</vt:lpstr>
      <vt:lpstr>Second Extension Theorem</vt:lpstr>
      <vt:lpstr>Third Extension Theorem </vt:lpstr>
      <vt:lpstr>Third Extension Theorem</vt:lpstr>
      <vt:lpstr>Does this extend to BNE PoA?</vt:lpstr>
      <vt:lpstr>PowerPoint Presentation</vt:lpstr>
      <vt:lpstr>BNE (independent valuations)</vt:lpstr>
      <vt:lpstr>BNE (independent valuations)</vt:lpstr>
      <vt:lpstr>BNE (independent valuations)</vt:lpstr>
      <vt:lpstr>BNE (independent valuations)</vt:lpstr>
      <vt:lpstr>BNE (independent valuations)</vt:lpstr>
      <vt:lpstr>BNE (independent valuations)</vt:lpstr>
      <vt:lpstr>PowerPoint Presentation</vt:lpstr>
      <vt:lpstr>Third Extension Theorem</vt:lpstr>
      <vt:lpstr>Third Extension Theorem</vt:lpstr>
      <vt:lpstr>Direct approach:  Arguing about distributions</vt:lpstr>
      <vt:lpstr>Direct approach</vt:lpstr>
      <vt:lpstr>Single-item auction BNE</vt:lpstr>
      <vt:lpstr>Single-item auction BNE</vt:lpstr>
      <vt:lpstr>What does it buy us</vt:lpstr>
      <vt:lpstr>What does it buy us</vt:lpstr>
      <vt:lpstr>What does it buy us</vt:lpstr>
      <vt:lpstr>Direct approach</vt:lpstr>
      <vt:lpstr>Second Price Payment Rules</vt:lpstr>
      <vt:lpstr>Second price</vt:lpstr>
      <vt:lpstr>Second Price and Overbidding</vt:lpstr>
      <vt:lpstr>Smoothness of Vickrey Auction</vt:lpstr>
      <vt:lpstr>Smoothness of Vickrey Auction</vt:lpstr>
      <vt:lpstr>Sneak Peek of Examples</vt:lpstr>
      <vt:lpstr>Generalized First-Price Auction</vt:lpstr>
      <vt:lpstr>Matching Markets – Greedy Mechanism</vt:lpstr>
      <vt:lpstr>Single-Minded Combinatorial Auction</vt:lpstr>
      <vt:lpstr>Examples</vt:lpstr>
      <vt:lpstr>Examples</vt:lpstr>
      <vt:lpstr>Generalized First-Price Auction</vt:lpstr>
      <vt:lpstr>Smoothness of GFP</vt:lpstr>
      <vt:lpstr>Smoothness of GFP</vt:lpstr>
      <vt:lpstr>Smoothness of GFP</vt:lpstr>
      <vt:lpstr>Matching Markets – Greedy Mechanism</vt:lpstr>
      <vt:lpstr>Matching Markets – Greedy Mechanism</vt:lpstr>
      <vt:lpstr>Matching Markets – Greedy Mechanism</vt:lpstr>
      <vt:lpstr>Incentives improve algorithmic approximation</vt:lpstr>
      <vt:lpstr>Single-Minded Combinatorial Auction</vt:lpstr>
      <vt:lpstr>Optimal Algorithm</vt:lpstr>
      <vt:lpstr>Linear inefficiency!</vt:lpstr>
      <vt:lpstr>√m-Approximation Algorithm</vt:lpstr>
      <vt:lpstr>√m-Approximation Algorithm</vt:lpstr>
      <vt:lpstr>Bad Example Corrected</vt:lpstr>
      <vt:lpstr>Smoothness of Approximation Algorithm</vt:lpstr>
      <vt:lpstr>Smoothness of Approximation Algorithm</vt:lpstr>
      <vt:lpstr>Approximation improves efficiency</vt:lpstr>
      <vt:lpstr>Some References</vt:lpstr>
      <vt:lpstr>This conference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Composable and Efficient mechanisms</dc:title>
  <dc:creator>vasilis</dc:creator>
  <cp:lastModifiedBy>Vasilis Syrgkanis</cp:lastModifiedBy>
  <cp:revision>1525</cp:revision>
  <dcterms:created xsi:type="dcterms:W3CDTF">2012-11-24T16:42:28Z</dcterms:created>
  <dcterms:modified xsi:type="dcterms:W3CDTF">2013-12-11T22:09:04Z</dcterms:modified>
</cp:coreProperties>
</file>